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4" r:id="rId2"/>
    <p:sldMasterId id="2147483708" r:id="rId3"/>
    <p:sldMasterId id="2147483721" r:id="rId4"/>
  </p:sldMasterIdLst>
  <p:notesMasterIdLst>
    <p:notesMasterId r:id="rId31"/>
  </p:notesMasterIdLst>
  <p:sldIdLst>
    <p:sldId id="510" r:id="rId5"/>
    <p:sldId id="526" r:id="rId6"/>
    <p:sldId id="542" r:id="rId7"/>
    <p:sldId id="541" r:id="rId8"/>
    <p:sldId id="543" r:id="rId9"/>
    <p:sldId id="544" r:id="rId10"/>
    <p:sldId id="545" r:id="rId11"/>
    <p:sldId id="546" r:id="rId12"/>
    <p:sldId id="547" r:id="rId13"/>
    <p:sldId id="565" r:id="rId14"/>
    <p:sldId id="564" r:id="rId15"/>
    <p:sldId id="552" r:id="rId16"/>
    <p:sldId id="554" r:id="rId17"/>
    <p:sldId id="559" r:id="rId18"/>
    <p:sldId id="555" r:id="rId19"/>
    <p:sldId id="556" r:id="rId20"/>
    <p:sldId id="557" r:id="rId21"/>
    <p:sldId id="563" r:id="rId22"/>
    <p:sldId id="513" r:id="rId23"/>
    <p:sldId id="560" r:id="rId24"/>
    <p:sldId id="514" r:id="rId25"/>
    <p:sldId id="561" r:id="rId26"/>
    <p:sldId id="540" r:id="rId27"/>
    <p:sldId id="566" r:id="rId28"/>
    <p:sldId id="558" r:id="rId29"/>
    <p:sldId id="562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19" autoAdjust="0"/>
    <p:restoredTop sz="92188" autoAdjust="0"/>
  </p:normalViewPr>
  <p:slideViewPr>
    <p:cSldViewPr>
      <p:cViewPr varScale="1">
        <p:scale>
          <a:sx n="122" d="100"/>
          <a:sy n="122" d="100"/>
        </p:scale>
        <p:origin x="208" y="6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824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371915-5932-4F00-B577-F9E950D5AD0F}" type="datetimeFigureOut">
              <a:rPr lang="en-US" smtClean="0"/>
              <a:pPr/>
              <a:t>1/18/19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1AFD9C-5BFB-42C2-B247-35C6458340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633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1C36C-116C-BC4F-AAB9-02D408A4C5F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1C36C-116C-BC4F-AAB9-02D408A4C5F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1C36C-116C-BC4F-AAB9-02D408A4C5F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1C36C-116C-BC4F-AAB9-02D408A4C5F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1C36C-116C-BC4F-AAB9-02D408A4C5F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aster_b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57200" y="0"/>
            <a:ext cx="5491748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808" y="1030653"/>
            <a:ext cx="5038226" cy="2569798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9808" y="3886200"/>
            <a:ext cx="5038226" cy="1752600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53252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1" y="0"/>
            <a:ext cx="3652253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457200" y="0"/>
            <a:ext cx="3199814" cy="68580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Rectangle 8"/>
          <p:cNvSpPr/>
          <p:nvPr/>
        </p:nvSpPr>
        <p:spPr>
          <a:xfrm>
            <a:off x="3657600" y="0"/>
            <a:ext cx="5486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949622" y="1030653"/>
            <a:ext cx="5038226" cy="2569798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49622" y="3886200"/>
            <a:ext cx="5038226" cy="1752600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487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aster_b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57200" y="0"/>
            <a:ext cx="5491748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808" y="1030653"/>
            <a:ext cx="5038226" cy="2569798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9808" y="3886200"/>
            <a:ext cx="5038226" cy="1752600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24083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6692900" y="62801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fld id="{24791E93-A2B7-0848-BDB4-10A6DF01D9B6}" type="slidenum">
              <a:rPr lang="en-US" smtClean="0">
                <a:solidFill>
                  <a:srgbClr val="333F48"/>
                </a:solidFill>
              </a:rPr>
              <a:pPr/>
              <a:t>‹#›</a:t>
            </a:fld>
            <a:endParaRPr lang="en-US" dirty="0">
              <a:solidFill>
                <a:srgbClr val="333F48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941442" y="1600200"/>
            <a:ext cx="7885057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88991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6692900" y="62801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fld id="{24791E93-A2B7-0848-BDB4-10A6DF01D9B6}" type="slidenum">
              <a:rPr lang="en-US" smtClean="0">
                <a:solidFill>
                  <a:srgbClr val="333F48"/>
                </a:solidFill>
              </a:rPr>
              <a:pPr/>
              <a:t>‹#›</a:t>
            </a:fld>
            <a:endParaRPr lang="en-US" dirty="0">
              <a:solidFill>
                <a:srgbClr val="333F48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941443" y="1600200"/>
            <a:ext cx="3818296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4"/>
          <p:cNvSpPr>
            <a:spLocks noGrp="1"/>
          </p:cNvSpPr>
          <p:nvPr>
            <p:ph sz="quarter" idx="12"/>
          </p:nvPr>
        </p:nvSpPr>
        <p:spPr>
          <a:xfrm>
            <a:off x="5008204" y="1600200"/>
            <a:ext cx="3818296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01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941443" y="1600201"/>
            <a:ext cx="7315200" cy="36576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6692900" y="62801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fld id="{24791E93-A2B7-0848-BDB4-10A6DF01D9B6}" type="slidenum">
              <a:rPr lang="en-US" smtClean="0">
                <a:solidFill>
                  <a:srgbClr val="333F48"/>
                </a:solidFill>
              </a:rPr>
              <a:pPr/>
              <a:t>‹#›</a:t>
            </a:fld>
            <a:endParaRPr lang="en-US" dirty="0">
              <a:solidFill>
                <a:srgbClr val="333F48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50912" y="5399088"/>
            <a:ext cx="3535363" cy="444500"/>
          </a:xfrm>
        </p:spPr>
        <p:txBody>
          <a:bodyPr/>
          <a:lstStyle>
            <a:lvl1pPr marL="0" indent="0">
              <a:buFont typeface="Arial"/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492488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6692900" y="62801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fld id="{24791E93-A2B7-0848-BDB4-10A6DF01D9B6}" type="slidenum">
              <a:rPr lang="en-US" smtClean="0">
                <a:solidFill>
                  <a:srgbClr val="333F48"/>
                </a:solidFill>
              </a:rPr>
              <a:pPr/>
              <a:t>‹#›</a:t>
            </a:fld>
            <a:endParaRPr lang="en-US" dirty="0">
              <a:solidFill>
                <a:srgbClr val="333F48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266736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259293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200" y="0"/>
            <a:ext cx="5029200" cy="6857999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1"/>
          </p:nvPr>
        </p:nvSpPr>
        <p:spPr>
          <a:xfrm>
            <a:off x="5626100" y="914400"/>
            <a:ext cx="3200400" cy="5173663"/>
          </a:xfrm>
        </p:spPr>
        <p:txBody>
          <a:bodyPr/>
          <a:lstStyle>
            <a:lvl1pPr marL="342900" marR="0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00000"/>
              <a:buFontTx/>
              <a:buBlip>
                <a:blip r:embed="rId2"/>
              </a:buBlip>
              <a:tabLst/>
              <a:defRPr sz="2400"/>
            </a:lvl1pPr>
            <a:lvl2pPr marL="687388" marR="0" indent="-34448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A2AAAD"/>
              </a:buClr>
              <a:buSzPct val="120000"/>
              <a:buFont typeface="Courier New"/>
              <a:buChar char="o"/>
              <a:tabLst/>
              <a:defRPr sz="2000"/>
            </a:lvl2pPr>
            <a:lvl3pPr marL="1030288" marR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Tx/>
              <a:buBlip>
                <a:blip r:embed="rId3"/>
              </a:buBlip>
              <a:tabLst/>
              <a:defRPr sz="1600"/>
            </a:lvl3pPr>
            <a:lvl4pPr marL="1258888" marR="0" indent="-2286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A2AAAD"/>
              </a:buClr>
              <a:buSzPct val="110000"/>
              <a:buFont typeface="Arial"/>
              <a:buChar char="•"/>
              <a:tabLst/>
              <a:defRPr sz="16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33F4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Click to edit Master text styles</a:t>
            </a:r>
          </a:p>
          <a:p>
            <a:pPr marL="342900" marR="0" lvl="1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33F4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Second level</a:t>
            </a:r>
          </a:p>
          <a:p>
            <a:pPr marL="342900" marR="0" lvl="2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33F4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Third level</a:t>
            </a:r>
          </a:p>
          <a:p>
            <a:pPr marL="342900" marR="0" lvl="3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33F4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Fourth level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37151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-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457200" y="0"/>
            <a:ext cx="8686800" cy="6857999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995043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-1" y="0"/>
            <a:ext cx="3652253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457200" y="0"/>
            <a:ext cx="3195052" cy="6858000"/>
          </a:xfrm>
          <a:prstGeom prst="rect">
            <a:avLst/>
          </a:prstGeom>
          <a:solidFill>
            <a:srgbClr val="002D72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3652252" y="0"/>
            <a:ext cx="5488573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949622" y="1030653"/>
            <a:ext cx="5038226" cy="2569798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49622" y="3886200"/>
            <a:ext cx="5038226" cy="1752600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952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6692900" y="62801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fld id="{24791E93-A2B7-0848-BDB4-10A6DF01D9B6}" type="slidenum">
              <a:rPr lang="en-US" smtClean="0">
                <a:solidFill>
                  <a:srgbClr val="333F48"/>
                </a:solidFill>
              </a:rPr>
              <a:pPr/>
              <a:t>‹#›</a:t>
            </a:fld>
            <a:endParaRPr lang="en-US" dirty="0">
              <a:solidFill>
                <a:srgbClr val="333F48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941442" y="1600200"/>
            <a:ext cx="7885057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388347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1" y="0"/>
            <a:ext cx="3652253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457200" y="0"/>
            <a:ext cx="3199814" cy="68580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Rectangle 8"/>
          <p:cNvSpPr/>
          <p:nvPr/>
        </p:nvSpPr>
        <p:spPr>
          <a:xfrm>
            <a:off x="3657600" y="0"/>
            <a:ext cx="5486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949622" y="1030653"/>
            <a:ext cx="5038226" cy="2569798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49622" y="3886200"/>
            <a:ext cx="5038226" cy="1752600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1576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aster_b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57200" y="0"/>
            <a:ext cx="5491748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808" y="1030653"/>
            <a:ext cx="5038226" cy="2569798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9808" y="3886200"/>
            <a:ext cx="5038226" cy="1752600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749898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6692900" y="62801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fld id="{24791E93-A2B7-0848-BDB4-10A6DF01D9B6}" type="slidenum">
              <a:rPr lang="en-US" smtClean="0">
                <a:solidFill>
                  <a:srgbClr val="333F48"/>
                </a:solidFill>
              </a:rPr>
              <a:pPr/>
              <a:t>‹#›</a:t>
            </a:fld>
            <a:endParaRPr lang="en-US" dirty="0">
              <a:solidFill>
                <a:srgbClr val="333F48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941442" y="1600200"/>
            <a:ext cx="7885057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3368560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6692900" y="62801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fld id="{24791E93-A2B7-0848-BDB4-10A6DF01D9B6}" type="slidenum">
              <a:rPr lang="en-US" smtClean="0">
                <a:solidFill>
                  <a:srgbClr val="333F48"/>
                </a:solidFill>
              </a:rPr>
              <a:pPr/>
              <a:t>‹#›</a:t>
            </a:fld>
            <a:endParaRPr lang="en-US" dirty="0">
              <a:solidFill>
                <a:srgbClr val="333F48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941443" y="1600200"/>
            <a:ext cx="3818296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4"/>
          <p:cNvSpPr>
            <a:spLocks noGrp="1"/>
          </p:cNvSpPr>
          <p:nvPr>
            <p:ph sz="quarter" idx="12"/>
          </p:nvPr>
        </p:nvSpPr>
        <p:spPr>
          <a:xfrm>
            <a:off x="5008204" y="1600200"/>
            <a:ext cx="3818296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353226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941443" y="1600201"/>
            <a:ext cx="7315200" cy="3657600"/>
          </a:xfrm>
        </p:spPr>
        <p:txBody>
          <a:bodyPr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6692900" y="62801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fld id="{24791E93-A2B7-0848-BDB4-10A6DF01D9B6}" type="slidenum">
              <a:rPr lang="en-US" smtClean="0">
                <a:solidFill>
                  <a:srgbClr val="333F48"/>
                </a:solidFill>
              </a:rPr>
              <a:pPr/>
              <a:t>‹#›</a:t>
            </a:fld>
            <a:endParaRPr lang="en-US" dirty="0">
              <a:solidFill>
                <a:srgbClr val="333F48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50912" y="5399088"/>
            <a:ext cx="3535363" cy="444500"/>
          </a:xfrm>
        </p:spPr>
        <p:txBody>
          <a:bodyPr/>
          <a:lstStyle>
            <a:lvl1pPr marL="0" indent="0">
              <a:buFont typeface="Arial"/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503626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6692900" y="62801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fld id="{24791E93-A2B7-0848-BDB4-10A6DF01D9B6}" type="slidenum">
              <a:rPr lang="en-US" smtClean="0">
                <a:solidFill>
                  <a:srgbClr val="333F48"/>
                </a:solidFill>
              </a:rPr>
              <a:pPr/>
              <a:t>‹#›</a:t>
            </a:fld>
            <a:endParaRPr lang="en-US" dirty="0">
              <a:solidFill>
                <a:srgbClr val="333F48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810171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8187176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200" y="0"/>
            <a:ext cx="5029200" cy="6857999"/>
          </a:xfrm>
        </p:spPr>
        <p:txBody>
          <a:bodyPr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half" idx="11"/>
          </p:nvPr>
        </p:nvSpPr>
        <p:spPr>
          <a:xfrm>
            <a:off x="5626100" y="914400"/>
            <a:ext cx="3200400" cy="5173663"/>
          </a:xfrm>
        </p:spPr>
        <p:txBody>
          <a:bodyPr/>
          <a:lstStyle>
            <a:lvl1pPr marL="342900" marR="0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00000"/>
              <a:buFontTx/>
              <a:buBlip>
                <a:blip r:embed="rId2"/>
              </a:buBlip>
              <a:tabLst/>
              <a:defRPr sz="2400"/>
            </a:lvl1pPr>
            <a:lvl2pPr marL="687388" marR="0" indent="-34448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A2AAAD"/>
              </a:buClr>
              <a:buSzPct val="120000"/>
              <a:buFont typeface="Courier New"/>
              <a:buChar char="o"/>
              <a:tabLst/>
              <a:defRPr sz="2000"/>
            </a:lvl2pPr>
            <a:lvl3pPr marL="1030288" marR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Tx/>
              <a:buBlip>
                <a:blip r:embed="rId3"/>
              </a:buBlip>
              <a:tabLst/>
              <a:defRPr sz="1600"/>
            </a:lvl3pPr>
            <a:lvl4pPr marL="1258888" marR="0" indent="-2286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A2AAAD"/>
              </a:buClr>
              <a:buSzPct val="110000"/>
              <a:buFont typeface="Arial"/>
              <a:buChar char="•"/>
              <a:tabLst/>
              <a:defRPr sz="16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33F4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Click to edit Master text styles</a:t>
            </a:r>
          </a:p>
          <a:p>
            <a:pPr marL="342900" marR="0" lvl="1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33F4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Second level</a:t>
            </a:r>
          </a:p>
          <a:p>
            <a:pPr marL="342900" marR="0" lvl="2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33F4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Third level</a:t>
            </a:r>
          </a:p>
          <a:p>
            <a:pPr marL="342900" marR="0" lvl="3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33F4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Fourth level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769736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-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457200" y="0"/>
            <a:ext cx="8686800" cy="6857999"/>
          </a:xfrm>
        </p:spPr>
        <p:txBody>
          <a:bodyPr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0559306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-1" y="0"/>
            <a:ext cx="3652253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457200" y="0"/>
            <a:ext cx="3195052" cy="6858000"/>
          </a:xfrm>
          <a:prstGeom prst="rect">
            <a:avLst/>
          </a:prstGeom>
          <a:solidFill>
            <a:srgbClr val="002D72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3652252" y="0"/>
            <a:ext cx="5488573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949622" y="1030653"/>
            <a:ext cx="5038226" cy="2569798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49622" y="3886200"/>
            <a:ext cx="5038226" cy="1752600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62648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6692900" y="62801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fld id="{24791E93-A2B7-0848-BDB4-10A6DF01D9B6}" type="slidenum">
              <a:rPr lang="en-US" smtClean="0">
                <a:solidFill>
                  <a:srgbClr val="333F48"/>
                </a:solidFill>
              </a:rPr>
              <a:pPr/>
              <a:t>‹#›</a:t>
            </a:fld>
            <a:endParaRPr lang="en-US" dirty="0">
              <a:solidFill>
                <a:srgbClr val="333F48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941443" y="1600200"/>
            <a:ext cx="3818296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4"/>
          <p:cNvSpPr>
            <a:spLocks noGrp="1"/>
          </p:cNvSpPr>
          <p:nvPr>
            <p:ph sz="quarter" idx="12"/>
          </p:nvPr>
        </p:nvSpPr>
        <p:spPr>
          <a:xfrm>
            <a:off x="5008204" y="1600200"/>
            <a:ext cx="3818296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0013386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1" y="0"/>
            <a:ext cx="3652253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457200" y="0"/>
            <a:ext cx="3199814" cy="6858000"/>
          </a:xfrm>
        </p:spPr>
        <p:txBody>
          <a:bodyPr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9" name="Rectangle 8"/>
          <p:cNvSpPr/>
          <p:nvPr/>
        </p:nvSpPr>
        <p:spPr>
          <a:xfrm>
            <a:off x="3657600" y="0"/>
            <a:ext cx="5486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949622" y="1030653"/>
            <a:ext cx="5038226" cy="2569798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49622" y="3886200"/>
            <a:ext cx="5038226" cy="1752600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93940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3119" tIns="41559" rIns="83119" bIns="41559" rtlCol="0" anchor="ctr"/>
          <a:lstStyle/>
          <a:p>
            <a:pPr algn="ctr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138545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3119" tIns="41559" rIns="83119" bIns="41559" rtlCol="0" anchor="ctr"/>
          <a:lstStyle/>
          <a:p>
            <a:pPr algn="ctr"/>
            <a:endParaRPr lang="en-US">
              <a:solidFill>
                <a:prstClr val="white"/>
              </a:solidFill>
              <a:latin typeface="Arial"/>
            </a:endParaRPr>
          </a:p>
        </p:txBody>
      </p:sp>
      <p:cxnSp>
        <p:nvCxnSpPr>
          <p:cNvPr id="3" name="Straight Connector 2"/>
          <p:cNvCxnSpPr/>
          <p:nvPr userDrawn="1"/>
        </p:nvCxnSpPr>
        <p:spPr bwMode="auto">
          <a:xfrm>
            <a:off x="7593540" y="6120018"/>
            <a:ext cx="0" cy="55390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3" name="Picture 12" descr="FooterText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322" y="6407150"/>
            <a:ext cx="2081853" cy="152405"/>
          </a:xfrm>
          <a:prstGeom prst="rect">
            <a:avLst/>
          </a:prstGeom>
        </p:spPr>
      </p:pic>
      <p:pic>
        <p:nvPicPr>
          <p:cNvPr id="16" name="Picture 15" descr="bugs-01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806" y="6168807"/>
            <a:ext cx="960056" cy="57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7401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Vivo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6692900" y="62801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>
                <a:solidFill>
                  <a:srgbClr val="333F48"/>
                </a:solidFill>
              </a:rPr>
              <a:t>The Jackson Laboratory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941442" y="1600200"/>
            <a:ext cx="7885057" cy="41112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6" name="Picture 15" descr=" JAX icon 2nd set - for PPT-03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6" y="237503"/>
            <a:ext cx="685748" cy="748610"/>
          </a:xfrm>
          <a:prstGeom prst="rect">
            <a:avLst/>
          </a:prstGeom>
        </p:spPr>
      </p:pic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958377" y="5792788"/>
            <a:ext cx="4830987" cy="297435"/>
          </a:xfrm>
        </p:spPr>
        <p:txBody>
          <a:bodyPr anchor="b"/>
          <a:lstStyle>
            <a:lvl1pPr marL="0" indent="0" algn="r">
              <a:spcAft>
                <a:spcPts val="0"/>
              </a:spcAft>
              <a:buFont typeface="Arial"/>
              <a:buNone/>
              <a:defRPr sz="1050"/>
            </a:lvl1pPr>
            <a:lvl2pPr marL="342900" indent="0">
              <a:buNone/>
              <a:defRPr/>
            </a:lvl2pPr>
            <a:lvl3pPr marL="687388" indent="0">
              <a:buFont typeface="Arial"/>
              <a:buNone/>
              <a:defRPr/>
            </a:lvl3pPr>
            <a:lvl4pPr marL="1030288" indent="0">
              <a:buNone/>
              <a:defRPr/>
            </a:lvl4pPr>
            <a:lvl5pPr marL="1258887" indent="0">
              <a:buFont typeface="Arial"/>
              <a:buNone/>
              <a:defRPr/>
            </a:lvl5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4933029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master_bg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60600" y="-25401"/>
            <a:ext cx="6883400" cy="6883401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457200" y="-25400"/>
            <a:ext cx="5491748" cy="68834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49808" y="1030657"/>
            <a:ext cx="5038226" cy="2569799"/>
          </a:xfr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9808" y="3886200"/>
            <a:ext cx="5038226" cy="1752600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4F669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757172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6692900" y="62801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fld id="{24791E93-A2B7-0848-BDB4-10A6DF01D9B6}" type="slidenum">
              <a:rPr lang="en-US" smtClean="0">
                <a:solidFill>
                  <a:srgbClr val="333F48"/>
                </a:solidFill>
              </a:rPr>
              <a:pPr/>
              <a:t>‹#›</a:t>
            </a:fld>
            <a:endParaRPr lang="en-US" dirty="0">
              <a:solidFill>
                <a:srgbClr val="333F48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4F669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941446" y="1600200"/>
            <a:ext cx="7885057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5977796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6692900" y="62801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fld id="{24791E93-A2B7-0848-BDB4-10A6DF01D9B6}" type="slidenum">
              <a:rPr lang="en-US" smtClean="0">
                <a:solidFill>
                  <a:srgbClr val="333F48"/>
                </a:solidFill>
              </a:rPr>
              <a:pPr/>
              <a:t>‹#›</a:t>
            </a:fld>
            <a:endParaRPr lang="en-US" dirty="0">
              <a:solidFill>
                <a:srgbClr val="333F48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941443" y="1600201"/>
            <a:ext cx="3818296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4"/>
          <p:cNvSpPr>
            <a:spLocks noGrp="1"/>
          </p:cNvSpPr>
          <p:nvPr>
            <p:ph sz="quarter" idx="12"/>
          </p:nvPr>
        </p:nvSpPr>
        <p:spPr>
          <a:xfrm>
            <a:off x="5008204" y="1600201"/>
            <a:ext cx="3818296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4F669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8750886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941443" y="1600201"/>
            <a:ext cx="7315200" cy="36576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6692900" y="62801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fld id="{24791E93-A2B7-0848-BDB4-10A6DF01D9B6}" type="slidenum">
              <a:rPr lang="en-US" smtClean="0">
                <a:solidFill>
                  <a:srgbClr val="333F48"/>
                </a:solidFill>
              </a:rPr>
              <a:pPr/>
              <a:t>‹#›</a:t>
            </a:fld>
            <a:endParaRPr lang="en-US" dirty="0">
              <a:solidFill>
                <a:srgbClr val="333F48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50918" y="5399091"/>
            <a:ext cx="3535363" cy="444500"/>
          </a:xfrm>
        </p:spPr>
        <p:txBody>
          <a:bodyPr/>
          <a:lstStyle>
            <a:lvl1pPr marL="0" indent="0">
              <a:buFont typeface="Arial"/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4F669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0866411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6692900" y="62801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fld id="{24791E93-A2B7-0848-BDB4-10A6DF01D9B6}" type="slidenum">
              <a:rPr lang="en-US" smtClean="0">
                <a:solidFill>
                  <a:srgbClr val="333F48"/>
                </a:solidFill>
              </a:rPr>
              <a:pPr/>
              <a:t>‹#›</a:t>
            </a:fld>
            <a:endParaRPr lang="en-US" dirty="0">
              <a:solidFill>
                <a:srgbClr val="333F48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4F669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264111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4F669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9528907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200" y="4"/>
            <a:ext cx="5029200" cy="6857999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1"/>
          </p:nvPr>
        </p:nvSpPr>
        <p:spPr>
          <a:xfrm>
            <a:off x="5626100" y="914404"/>
            <a:ext cx="3200400" cy="5173663"/>
          </a:xfrm>
        </p:spPr>
        <p:txBody>
          <a:bodyPr/>
          <a:lstStyle>
            <a:lvl1pPr marL="342900" marR="0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00000"/>
              <a:buFontTx/>
              <a:buBlip>
                <a:blip r:embed="rId2"/>
              </a:buBlip>
              <a:tabLst/>
              <a:defRPr sz="2400"/>
            </a:lvl1pPr>
            <a:lvl2pPr marL="687388" marR="0" indent="-34448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A2AAAD"/>
              </a:buClr>
              <a:buSzPct val="120000"/>
              <a:buFont typeface="Courier New"/>
              <a:buChar char="o"/>
              <a:tabLst/>
              <a:defRPr sz="2000"/>
            </a:lvl2pPr>
            <a:lvl3pPr marL="1030288" marR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Tx/>
              <a:buBlip>
                <a:blip r:embed="rId3"/>
              </a:buBlip>
              <a:tabLst/>
              <a:defRPr sz="1600"/>
            </a:lvl3pPr>
            <a:lvl4pPr marL="1258888" marR="0" indent="-2286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A2AAAD"/>
              </a:buClr>
              <a:buSzPct val="110000"/>
              <a:buFont typeface="Arial"/>
              <a:buChar char="•"/>
              <a:tabLst/>
              <a:defRPr sz="16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33F4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Click to edit Master text styles</a:t>
            </a:r>
          </a:p>
          <a:p>
            <a:pPr marL="342900" marR="0" lvl="1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33F4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Second level</a:t>
            </a:r>
          </a:p>
          <a:p>
            <a:pPr marL="342900" marR="0" lvl="2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33F4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Third level</a:t>
            </a:r>
          </a:p>
          <a:p>
            <a:pPr marL="342900" marR="0" lvl="3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33F4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Fourth level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4F669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73072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941443" y="1600201"/>
            <a:ext cx="7315200" cy="3657600"/>
          </a:xfrm>
        </p:spPr>
        <p:txBody>
          <a:bodyPr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6692900" y="62801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fld id="{24791E93-A2B7-0848-BDB4-10A6DF01D9B6}" type="slidenum">
              <a:rPr lang="en-US" smtClean="0">
                <a:solidFill>
                  <a:srgbClr val="333F48"/>
                </a:solidFill>
              </a:rPr>
              <a:pPr/>
              <a:t>‹#›</a:t>
            </a:fld>
            <a:endParaRPr lang="en-US" dirty="0">
              <a:solidFill>
                <a:srgbClr val="333F48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50912" y="5399088"/>
            <a:ext cx="3535363" cy="444500"/>
          </a:xfrm>
        </p:spPr>
        <p:txBody>
          <a:bodyPr/>
          <a:lstStyle>
            <a:lvl1pPr marL="0" indent="0">
              <a:buFont typeface="Arial"/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7768271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-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457200" y="4"/>
            <a:ext cx="8686800" cy="6857999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4F669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02513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-1" y="0"/>
            <a:ext cx="3652253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457200" y="0"/>
            <a:ext cx="3195052" cy="6858000"/>
          </a:xfrm>
          <a:prstGeom prst="rect">
            <a:avLst/>
          </a:prstGeom>
          <a:solidFill>
            <a:srgbClr val="4F669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3652258" y="0"/>
            <a:ext cx="5488573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949622" y="1030657"/>
            <a:ext cx="5038226" cy="2569799"/>
          </a:xfr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49622" y="3886200"/>
            <a:ext cx="5038226" cy="1752600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15430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1" y="0"/>
            <a:ext cx="3652253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457200" y="0"/>
            <a:ext cx="3199814" cy="68580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Rectangle 8"/>
          <p:cNvSpPr/>
          <p:nvPr/>
        </p:nvSpPr>
        <p:spPr>
          <a:xfrm>
            <a:off x="3657600" y="0"/>
            <a:ext cx="5486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949622" y="1030657"/>
            <a:ext cx="5038226" cy="2569799"/>
          </a:xfr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49622" y="3886200"/>
            <a:ext cx="5038226" cy="1752600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5213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Image -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JAX_Logo_Amination-1080p-29_97fps_white.mp4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412859"/>
            <a:ext cx="9144000" cy="6858000"/>
          </a:xfrm>
          <a:prstGeom prst="rect">
            <a:avLst/>
          </a:prstGeom>
        </p:spPr>
      </p:pic>
      <p:pic>
        <p:nvPicPr>
          <p:cNvPr id="11" name="Picture 10" descr="Screen Shot 2016-01-21 at 9.41.53 AM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2077" y="1941388"/>
            <a:ext cx="5092128" cy="3248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090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700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6692900" y="62801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fld id="{24791E93-A2B7-0848-BDB4-10A6DF01D9B6}" type="slidenum">
              <a:rPr lang="en-US" smtClean="0">
                <a:solidFill>
                  <a:srgbClr val="333F48"/>
                </a:solidFill>
              </a:rPr>
              <a:pPr/>
              <a:t>‹#›</a:t>
            </a:fld>
            <a:endParaRPr lang="en-US" dirty="0">
              <a:solidFill>
                <a:srgbClr val="333F48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31439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32994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200" y="0"/>
            <a:ext cx="5029200" cy="6857999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1"/>
          </p:nvPr>
        </p:nvSpPr>
        <p:spPr>
          <a:xfrm>
            <a:off x="5626100" y="914400"/>
            <a:ext cx="3200400" cy="5173663"/>
          </a:xfrm>
        </p:spPr>
        <p:txBody>
          <a:bodyPr/>
          <a:lstStyle>
            <a:lvl1pPr marL="342900" marR="0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00000"/>
              <a:buFontTx/>
              <a:buBlip>
                <a:blip r:embed="rId2"/>
              </a:buBlip>
              <a:tabLst/>
              <a:defRPr sz="2400"/>
            </a:lvl1pPr>
            <a:lvl2pPr marL="687388" marR="0" indent="-34448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A2AAAD"/>
              </a:buClr>
              <a:buSzPct val="120000"/>
              <a:buFont typeface="Courier New"/>
              <a:buChar char="o"/>
              <a:tabLst/>
              <a:defRPr sz="2000"/>
            </a:lvl2pPr>
            <a:lvl3pPr marL="1030288" marR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Tx/>
              <a:buBlip>
                <a:blip r:embed="rId3"/>
              </a:buBlip>
              <a:tabLst/>
              <a:defRPr sz="1600"/>
            </a:lvl3pPr>
            <a:lvl4pPr marL="1258888" marR="0" indent="-2286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A2AAAD"/>
              </a:buClr>
              <a:buSzPct val="110000"/>
              <a:buFont typeface="Arial"/>
              <a:buChar char="•"/>
              <a:tabLst/>
              <a:defRPr sz="16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33F4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Click to edit Master text styles</a:t>
            </a:r>
          </a:p>
          <a:p>
            <a:pPr marL="342900" marR="0" lvl="1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33F4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Second level</a:t>
            </a:r>
          </a:p>
          <a:p>
            <a:pPr marL="342900" marR="0" lvl="2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33F4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Third level</a:t>
            </a:r>
          </a:p>
          <a:p>
            <a:pPr marL="342900" marR="0" lvl="3" indent="-342900" algn="l" defTabSz="457200" rtl="0" eaLnBrk="1" fontAlgn="auto" latinLnBrk="0" hangingPunct="1">
              <a:lnSpc>
                <a:spcPct val="102000"/>
              </a:lnSpc>
              <a:spcBef>
                <a:spcPts val="600"/>
              </a:spcBef>
              <a:spcAft>
                <a:spcPts val="1400"/>
              </a:spcAft>
              <a:buClrTx/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33F48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Fourth level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03100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-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457200" y="0"/>
            <a:ext cx="8686800" cy="6857999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52400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52400" y="0"/>
            <a:ext cx="304800" cy="6858000"/>
          </a:xfrm>
          <a:prstGeom prst="rect">
            <a:avLst/>
          </a:prstGeom>
          <a:solidFill>
            <a:srgbClr val="002D72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82025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-1" y="0"/>
            <a:ext cx="3652253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457200" y="0"/>
            <a:ext cx="3195052" cy="6858000"/>
          </a:xfrm>
          <a:prstGeom prst="rect">
            <a:avLst/>
          </a:prstGeom>
          <a:solidFill>
            <a:srgbClr val="002D72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3652252" y="0"/>
            <a:ext cx="5488573" cy="6858000"/>
          </a:xfrm>
          <a:prstGeom prst="rect">
            <a:avLst/>
          </a:prstGeom>
          <a:solidFill>
            <a:srgbClr val="002D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949622" y="1030653"/>
            <a:ext cx="5038226" cy="2569798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49622" y="3886200"/>
            <a:ext cx="5038226" cy="1752600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6755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4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1443" y="274638"/>
            <a:ext cx="7885057" cy="1143000"/>
          </a:xfrm>
          <a:prstGeom prst="rect">
            <a:avLst/>
          </a:prstGeom>
        </p:spPr>
        <p:txBody>
          <a:bodyPr vert="horz" lIns="0" tIns="45720" rIns="91440" bIns="4572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1443" y="1600200"/>
            <a:ext cx="7885057" cy="4525963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7999016" y="6588522"/>
            <a:ext cx="538956" cy="1588"/>
          </a:xfrm>
          <a:prstGeom prst="line">
            <a:avLst/>
          </a:prstGeom>
          <a:ln w="31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6692900" y="62801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pPr defTabSz="457200"/>
            <a:fld id="{24791E93-A2B7-0848-BDB4-10A6DF01D9B6}" type="slidenum">
              <a:rPr lang="en-US" smtClean="0">
                <a:solidFill>
                  <a:srgbClr val="333F48"/>
                </a:solidFill>
              </a:rPr>
              <a:pPr defTabSz="457200"/>
              <a:t>‹#›</a:t>
            </a:fld>
            <a:endParaRPr lang="en-US" dirty="0">
              <a:solidFill>
                <a:srgbClr val="333F48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7999016" y="6588522"/>
            <a:ext cx="538956" cy="1588"/>
          </a:xfrm>
          <a:prstGeom prst="line">
            <a:avLst/>
          </a:prstGeom>
          <a:ln w="31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FooterText.png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9299" y="6407150"/>
            <a:ext cx="2081853" cy="152405"/>
          </a:xfrm>
          <a:prstGeom prst="rect">
            <a:avLst/>
          </a:prstGeom>
        </p:spPr>
      </p:pic>
      <p:pic>
        <p:nvPicPr>
          <p:cNvPr id="9" name="Picture 8" descr="bugs-01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806" y="6168807"/>
            <a:ext cx="960056" cy="57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440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accent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lnSpc>
          <a:spcPct val="102000"/>
        </a:lnSpc>
        <a:spcBef>
          <a:spcPts val="600"/>
        </a:spcBef>
        <a:spcAft>
          <a:spcPts val="1400"/>
        </a:spcAft>
        <a:buClrTx/>
        <a:buSzPct val="110000"/>
        <a:buFontTx/>
        <a:buBlip>
          <a:blip r:embed="rId14"/>
        </a:buBlip>
        <a:defRPr sz="2400" kern="1200">
          <a:solidFill>
            <a:schemeClr val="tx2"/>
          </a:solidFill>
          <a:latin typeface="Arial"/>
          <a:ea typeface="+mn-ea"/>
          <a:cs typeface="Arial"/>
        </a:defRPr>
      </a:lvl1pPr>
      <a:lvl2pPr marL="687388" indent="-344488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rgbClr val="A2AAAD"/>
        </a:buClr>
        <a:buSzPct val="120000"/>
        <a:buFont typeface="Courier New"/>
        <a:buChar char="o"/>
        <a:defRPr sz="2000" kern="1200">
          <a:solidFill>
            <a:schemeClr val="tx2"/>
          </a:solidFill>
          <a:latin typeface="Arial"/>
          <a:ea typeface="+mn-ea"/>
          <a:cs typeface="Arial"/>
        </a:defRPr>
      </a:lvl2pPr>
      <a:lvl3pPr marL="1030288" indent="-342900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00000"/>
        <a:buFontTx/>
        <a:buBlip>
          <a:blip r:embed="rId15"/>
        </a:buBlip>
        <a:defRPr sz="1600" kern="1200">
          <a:solidFill>
            <a:schemeClr val="tx2"/>
          </a:solidFill>
          <a:latin typeface="Arial"/>
          <a:ea typeface="+mn-ea"/>
          <a:cs typeface="Arial"/>
        </a:defRPr>
      </a:lvl3pPr>
      <a:lvl4pPr marL="1258888" indent="-228600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rgbClr val="A2AAAD"/>
        </a:buClr>
        <a:buSzPct val="110000"/>
        <a:buFont typeface="Arial"/>
        <a:buChar char="•"/>
        <a:defRPr sz="1600" kern="1200">
          <a:solidFill>
            <a:schemeClr val="tx2"/>
          </a:solidFill>
          <a:latin typeface="Arial"/>
          <a:ea typeface="+mn-ea"/>
          <a:cs typeface="Arial"/>
        </a:defRPr>
      </a:lvl4pPr>
      <a:lvl5pPr marL="1489075" indent="-230188" algn="l" defTabSz="457200" rtl="0" eaLnBrk="1" latinLnBrk="0" hangingPunct="1">
        <a:lnSpc>
          <a:spcPct val="104000"/>
        </a:lnSpc>
        <a:spcBef>
          <a:spcPts val="0"/>
        </a:spcBef>
        <a:spcAft>
          <a:spcPts val="800"/>
        </a:spcAft>
        <a:buClr>
          <a:schemeClr val="bg2"/>
        </a:buClr>
        <a:buFont typeface="Arial"/>
        <a:buNone/>
        <a:defRPr sz="1600" kern="1200">
          <a:solidFill>
            <a:schemeClr val="tx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1443" y="274638"/>
            <a:ext cx="7885057" cy="1143000"/>
          </a:xfrm>
          <a:prstGeom prst="rect">
            <a:avLst/>
          </a:prstGeom>
        </p:spPr>
        <p:txBody>
          <a:bodyPr vert="horz" lIns="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1443" y="1600200"/>
            <a:ext cx="7885057" cy="4525963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7999016" y="6588522"/>
            <a:ext cx="538956" cy="1588"/>
          </a:xfrm>
          <a:prstGeom prst="line">
            <a:avLst/>
          </a:prstGeom>
          <a:ln w="31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6692900" y="62801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pPr defTabSz="457200"/>
            <a:fld id="{24791E93-A2B7-0848-BDB4-10A6DF01D9B6}" type="slidenum">
              <a:rPr lang="en-US" smtClean="0">
                <a:solidFill>
                  <a:srgbClr val="333F48"/>
                </a:solidFill>
              </a:rPr>
              <a:pPr defTabSz="457200"/>
              <a:t>‹#›</a:t>
            </a:fld>
            <a:endParaRPr lang="en-US" dirty="0">
              <a:solidFill>
                <a:srgbClr val="333F48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7999016" y="6588522"/>
            <a:ext cx="538956" cy="1588"/>
          </a:xfrm>
          <a:prstGeom prst="line">
            <a:avLst/>
          </a:prstGeom>
          <a:ln w="31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FooterText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9299" y="6407150"/>
            <a:ext cx="2081853" cy="152405"/>
          </a:xfrm>
          <a:prstGeom prst="rect">
            <a:avLst/>
          </a:prstGeom>
        </p:spPr>
      </p:pic>
      <p:pic>
        <p:nvPicPr>
          <p:cNvPr id="9" name="Picture 8" descr="bugs-01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806" y="6168807"/>
            <a:ext cx="960056" cy="57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810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accent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lnSpc>
          <a:spcPct val="102000"/>
        </a:lnSpc>
        <a:spcBef>
          <a:spcPts val="600"/>
        </a:spcBef>
        <a:spcAft>
          <a:spcPts val="1400"/>
        </a:spcAft>
        <a:buClrTx/>
        <a:buSzPct val="110000"/>
        <a:buFontTx/>
        <a:buBlip>
          <a:blip r:embed="rId14"/>
        </a:buBlip>
        <a:defRPr sz="2400" kern="1200">
          <a:solidFill>
            <a:schemeClr val="tx2"/>
          </a:solidFill>
          <a:latin typeface="Arial"/>
          <a:ea typeface="+mn-ea"/>
          <a:cs typeface="Arial"/>
        </a:defRPr>
      </a:lvl1pPr>
      <a:lvl2pPr marL="687388" indent="-344488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rgbClr val="A2AAAD"/>
        </a:buClr>
        <a:buSzPct val="120000"/>
        <a:buFont typeface="Courier New"/>
        <a:buChar char="o"/>
        <a:defRPr sz="2000" kern="1200">
          <a:solidFill>
            <a:schemeClr val="tx2"/>
          </a:solidFill>
          <a:latin typeface="Arial"/>
          <a:ea typeface="+mn-ea"/>
          <a:cs typeface="Arial"/>
        </a:defRPr>
      </a:lvl2pPr>
      <a:lvl3pPr marL="1030288" indent="-342900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00000"/>
        <a:buFontTx/>
        <a:buBlip>
          <a:blip r:embed="rId15"/>
        </a:buBlip>
        <a:defRPr sz="1600" kern="1200">
          <a:solidFill>
            <a:schemeClr val="tx2"/>
          </a:solidFill>
          <a:latin typeface="Arial"/>
          <a:ea typeface="+mn-ea"/>
          <a:cs typeface="Arial"/>
        </a:defRPr>
      </a:lvl3pPr>
      <a:lvl4pPr marL="1258888" indent="-228600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rgbClr val="A2AAAD"/>
        </a:buClr>
        <a:buSzPct val="110000"/>
        <a:buFont typeface="Arial"/>
        <a:buChar char="•"/>
        <a:defRPr sz="1600" kern="1200">
          <a:solidFill>
            <a:schemeClr val="tx2"/>
          </a:solidFill>
          <a:latin typeface="Arial"/>
          <a:ea typeface="+mn-ea"/>
          <a:cs typeface="Arial"/>
        </a:defRPr>
      </a:lvl4pPr>
      <a:lvl5pPr marL="1489075" indent="-230188" algn="l" defTabSz="457200" rtl="0" eaLnBrk="1" latinLnBrk="0" hangingPunct="1">
        <a:lnSpc>
          <a:spcPct val="104000"/>
        </a:lnSpc>
        <a:spcBef>
          <a:spcPts val="0"/>
        </a:spcBef>
        <a:spcAft>
          <a:spcPts val="800"/>
        </a:spcAft>
        <a:buClr>
          <a:schemeClr val="bg2"/>
        </a:buClr>
        <a:buFont typeface="Arial"/>
        <a:buNone/>
        <a:defRPr sz="1600" kern="1200">
          <a:solidFill>
            <a:schemeClr val="tx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1443" y="274638"/>
            <a:ext cx="7885057" cy="1143000"/>
          </a:xfrm>
          <a:prstGeom prst="rect">
            <a:avLst/>
          </a:prstGeom>
        </p:spPr>
        <p:txBody>
          <a:bodyPr vert="horz" lIns="0" tIns="45720" rIns="91440" bIns="4572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1443" y="1600200"/>
            <a:ext cx="7885057" cy="4525963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7999016" y="6588522"/>
            <a:ext cx="538956" cy="1588"/>
          </a:xfrm>
          <a:prstGeom prst="line">
            <a:avLst/>
          </a:prstGeom>
          <a:ln w="31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6692900" y="62801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pPr defTabSz="457200"/>
            <a:fld id="{24791E93-A2B7-0848-BDB4-10A6DF01D9B6}" type="slidenum">
              <a:rPr lang="en-US" smtClean="0">
                <a:solidFill>
                  <a:srgbClr val="333F48"/>
                </a:solidFill>
              </a:rPr>
              <a:pPr defTabSz="457200"/>
              <a:t>‹#›</a:t>
            </a:fld>
            <a:endParaRPr lang="en-US" dirty="0">
              <a:solidFill>
                <a:srgbClr val="333F48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7999016" y="6588522"/>
            <a:ext cx="538956" cy="1588"/>
          </a:xfrm>
          <a:prstGeom prst="line">
            <a:avLst/>
          </a:prstGeom>
          <a:ln w="31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FooterText.png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9299" y="6407150"/>
            <a:ext cx="2081853" cy="152405"/>
          </a:xfrm>
          <a:prstGeom prst="rect">
            <a:avLst/>
          </a:prstGeom>
        </p:spPr>
      </p:pic>
      <p:pic>
        <p:nvPicPr>
          <p:cNvPr id="9" name="Picture 8" descr="bugs-01.png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806" y="6168807"/>
            <a:ext cx="960056" cy="57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316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accent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lnSpc>
          <a:spcPct val="102000"/>
        </a:lnSpc>
        <a:spcBef>
          <a:spcPts val="600"/>
        </a:spcBef>
        <a:spcAft>
          <a:spcPts val="1400"/>
        </a:spcAft>
        <a:buClrTx/>
        <a:buSzPct val="110000"/>
        <a:buFontTx/>
        <a:buBlip>
          <a:blip r:embed="rId16"/>
        </a:buBlip>
        <a:defRPr sz="2400" kern="1200">
          <a:solidFill>
            <a:schemeClr val="tx2"/>
          </a:solidFill>
          <a:latin typeface="Arial"/>
          <a:ea typeface="+mn-ea"/>
          <a:cs typeface="Arial"/>
        </a:defRPr>
      </a:lvl1pPr>
      <a:lvl2pPr marL="687388" indent="-344488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rgbClr val="A2AAAD"/>
        </a:buClr>
        <a:buSzPct val="120000"/>
        <a:buFont typeface="Courier New"/>
        <a:buChar char="o"/>
        <a:defRPr sz="2000" kern="1200">
          <a:solidFill>
            <a:schemeClr val="tx2"/>
          </a:solidFill>
          <a:latin typeface="Arial"/>
          <a:ea typeface="+mn-ea"/>
          <a:cs typeface="Arial"/>
        </a:defRPr>
      </a:lvl2pPr>
      <a:lvl3pPr marL="1030288" indent="-342900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00000"/>
        <a:buFontTx/>
        <a:buBlip>
          <a:blip r:embed="rId17"/>
        </a:buBlip>
        <a:defRPr sz="1600" kern="1200">
          <a:solidFill>
            <a:schemeClr val="tx2"/>
          </a:solidFill>
          <a:latin typeface="Arial"/>
          <a:ea typeface="+mn-ea"/>
          <a:cs typeface="Arial"/>
        </a:defRPr>
      </a:lvl3pPr>
      <a:lvl4pPr marL="1258888" indent="-228600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rgbClr val="A2AAAD"/>
        </a:buClr>
        <a:buSzPct val="110000"/>
        <a:buFont typeface="Arial"/>
        <a:buChar char="•"/>
        <a:defRPr sz="1600" kern="1200">
          <a:solidFill>
            <a:schemeClr val="tx2"/>
          </a:solidFill>
          <a:latin typeface="Arial"/>
          <a:ea typeface="+mn-ea"/>
          <a:cs typeface="Arial"/>
        </a:defRPr>
      </a:lvl4pPr>
      <a:lvl5pPr marL="1489075" indent="-230188" algn="l" defTabSz="457200" rtl="0" eaLnBrk="1" latinLnBrk="0" hangingPunct="1">
        <a:lnSpc>
          <a:spcPct val="104000"/>
        </a:lnSpc>
        <a:spcBef>
          <a:spcPts val="0"/>
        </a:spcBef>
        <a:spcAft>
          <a:spcPts val="800"/>
        </a:spcAft>
        <a:buClr>
          <a:schemeClr val="bg2"/>
        </a:buClr>
        <a:buFont typeface="Arial"/>
        <a:buNone/>
        <a:defRPr sz="1600" kern="1200">
          <a:solidFill>
            <a:schemeClr val="tx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1446" y="274639"/>
            <a:ext cx="7885057" cy="1143000"/>
          </a:xfrm>
          <a:prstGeom prst="rect">
            <a:avLst/>
          </a:prstGeom>
        </p:spPr>
        <p:txBody>
          <a:bodyPr vert="horz" lIns="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1446" y="1600201"/>
            <a:ext cx="7885057" cy="4525963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7999019" y="6588522"/>
            <a:ext cx="538956" cy="1588"/>
          </a:xfrm>
          <a:prstGeom prst="line">
            <a:avLst/>
          </a:prstGeom>
          <a:ln w="31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13"/>
          <p:cNvSpPr>
            <a:spLocks noGrp="1"/>
          </p:cNvSpPr>
          <p:nvPr>
            <p:ph type="sldNum" sz="quarter" idx="4"/>
          </p:nvPr>
        </p:nvSpPr>
        <p:spPr>
          <a:xfrm>
            <a:off x="6692900" y="62801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pPr defTabSz="457200"/>
            <a:fld id="{24791E93-A2B7-0848-BDB4-10A6DF01D9B6}" type="slidenum">
              <a:rPr lang="en-US" smtClean="0">
                <a:solidFill>
                  <a:srgbClr val="333F48"/>
                </a:solidFill>
              </a:rPr>
              <a:pPr defTabSz="457200"/>
              <a:t>‹#›</a:t>
            </a:fld>
            <a:endParaRPr lang="en-US" dirty="0">
              <a:solidFill>
                <a:srgbClr val="333F48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7999019" y="6588522"/>
            <a:ext cx="538956" cy="1588"/>
          </a:xfrm>
          <a:prstGeom prst="line">
            <a:avLst/>
          </a:prstGeom>
          <a:ln w="31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FooterText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365" y="6407152"/>
            <a:ext cx="1561390" cy="152405"/>
          </a:xfrm>
          <a:prstGeom prst="rect">
            <a:avLst/>
          </a:prstGeom>
        </p:spPr>
      </p:pic>
      <p:pic>
        <p:nvPicPr>
          <p:cNvPr id="9" name="Picture 8" descr="bugs-01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808" y="6168809"/>
            <a:ext cx="704041" cy="559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779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accent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lnSpc>
          <a:spcPct val="102000"/>
        </a:lnSpc>
        <a:spcBef>
          <a:spcPts val="600"/>
        </a:spcBef>
        <a:spcAft>
          <a:spcPts val="1400"/>
        </a:spcAft>
        <a:buClrTx/>
        <a:buSzPct val="110000"/>
        <a:buFontTx/>
        <a:buBlip>
          <a:blip r:embed="rId15"/>
        </a:buBlip>
        <a:defRPr sz="2400" kern="1200">
          <a:solidFill>
            <a:schemeClr val="tx2"/>
          </a:solidFill>
          <a:latin typeface="Arial"/>
          <a:ea typeface="+mn-ea"/>
          <a:cs typeface="Arial"/>
        </a:defRPr>
      </a:lvl1pPr>
      <a:lvl2pPr marL="687388" indent="-344488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rgbClr val="A2AAAD"/>
        </a:buClr>
        <a:buSzPct val="120000"/>
        <a:buFont typeface="Courier New"/>
        <a:buChar char="o"/>
        <a:defRPr sz="2000" kern="1200">
          <a:solidFill>
            <a:schemeClr val="tx2"/>
          </a:solidFill>
          <a:latin typeface="Arial"/>
          <a:ea typeface="+mn-ea"/>
          <a:cs typeface="Arial"/>
        </a:defRPr>
      </a:lvl2pPr>
      <a:lvl3pPr marL="1030288" indent="-342900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00000"/>
        <a:buFontTx/>
        <a:buBlip>
          <a:blip r:embed="rId16"/>
        </a:buBlip>
        <a:defRPr sz="1600" kern="1200">
          <a:solidFill>
            <a:schemeClr val="tx2"/>
          </a:solidFill>
          <a:latin typeface="Arial"/>
          <a:ea typeface="+mn-ea"/>
          <a:cs typeface="Arial"/>
        </a:defRPr>
      </a:lvl3pPr>
      <a:lvl4pPr marL="1258888" indent="-228600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rgbClr val="A2AAAD"/>
        </a:buClr>
        <a:buSzPct val="110000"/>
        <a:buFont typeface="Arial"/>
        <a:buChar char="•"/>
        <a:defRPr sz="1600" kern="1200">
          <a:solidFill>
            <a:schemeClr val="tx2"/>
          </a:solidFill>
          <a:latin typeface="Arial"/>
          <a:ea typeface="+mn-ea"/>
          <a:cs typeface="Arial"/>
        </a:defRPr>
      </a:lvl4pPr>
      <a:lvl5pPr marL="1489075" indent="-230188" algn="l" defTabSz="457200" rtl="0" eaLnBrk="1" latinLnBrk="0" hangingPunct="1">
        <a:lnSpc>
          <a:spcPct val="104000"/>
        </a:lnSpc>
        <a:spcBef>
          <a:spcPts val="0"/>
        </a:spcBef>
        <a:spcAft>
          <a:spcPts val="800"/>
        </a:spcAft>
        <a:buClr>
          <a:schemeClr val="bg2"/>
        </a:buClr>
        <a:buFont typeface="Arial"/>
        <a:buNone/>
        <a:defRPr sz="1600" kern="1200">
          <a:solidFill>
            <a:schemeClr val="tx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bioportal.org/" TargetMode="External"/><Relationship Id="rId1" Type="http://schemas.openxmlformats.org/officeDocument/2006/relationships/slideLayout" Target="../slideLayouts/slideLayout3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recipes.genomespace.org/view/17" TargetMode="External"/><Relationship Id="rId1" Type="http://schemas.openxmlformats.org/officeDocument/2006/relationships/slideLayout" Target="../slideLayouts/slideLayout3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576634" y="1801122"/>
            <a:ext cx="5316169" cy="2569799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Arial"/>
                <a:cs typeface="Arial"/>
              </a:rPr>
              <a:t>Mutation and sequence analysis</a:t>
            </a:r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576631" y="4844693"/>
            <a:ext cx="5038226" cy="1752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atin typeface="Arial"/>
                <a:cs typeface="Arial"/>
              </a:rPr>
              <a:t>Jeffrey Chuang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atin typeface="Arial"/>
                <a:cs typeface="Arial"/>
              </a:rPr>
              <a:t>The Jackson Laboratory for Genomic Medicine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/>
              <a:t>May </a:t>
            </a:r>
            <a:r>
              <a:rPr lang="en-US" sz="1600">
                <a:latin typeface="Arial"/>
                <a:cs typeface="Arial"/>
              </a:rPr>
              <a:t>2018</a:t>
            </a:r>
            <a:endParaRPr lang="en-US" sz="1600" dirty="0">
              <a:latin typeface="Arial"/>
              <a:cs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1283" y="2647907"/>
            <a:ext cx="2788679" cy="208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147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576634" y="1801122"/>
            <a:ext cx="5316169" cy="2569799"/>
          </a:xfrm>
        </p:spPr>
        <p:txBody>
          <a:bodyPr>
            <a:normAutofit/>
          </a:bodyPr>
          <a:lstStyle/>
          <a:p>
            <a:r>
              <a:rPr lang="en-US" sz="2800" dirty="0" err="1"/>
              <a:t>Phylogenetics</a:t>
            </a:r>
            <a:endParaRPr lang="en-US" sz="2800" b="1" dirty="0">
              <a:latin typeface="Arial"/>
              <a:cs typeface="Arial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6096000" y="2286000"/>
            <a:ext cx="2895600" cy="304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dirty="0"/>
              <a:t>Traditional, well-covered topic. </a:t>
            </a:r>
          </a:p>
          <a:p>
            <a:endParaRPr lang="en-US" dirty="0"/>
          </a:p>
          <a:p>
            <a:pPr marL="285750" indent="-285750">
              <a:buFontTx/>
              <a:buChar char="•"/>
            </a:pPr>
            <a:r>
              <a:rPr lang="en-US" dirty="0"/>
              <a:t>Tree-building methods</a:t>
            </a:r>
          </a:p>
          <a:p>
            <a:pPr marL="285750" indent="-285750">
              <a:buFontTx/>
              <a:buChar char="•"/>
            </a:pPr>
            <a:r>
              <a:rPr lang="en-US" dirty="0"/>
              <a:t>Distance metrics</a:t>
            </a:r>
          </a:p>
          <a:p>
            <a:pPr marL="285750" indent="-285750">
              <a:buFontTx/>
              <a:buChar char="•"/>
            </a:pPr>
            <a:r>
              <a:rPr lang="en-US" dirty="0"/>
              <a:t>Species evolution</a:t>
            </a:r>
          </a:p>
          <a:p>
            <a:r>
              <a:rPr lang="en-US" sz="2400" dirty="0"/>
              <a:t> </a:t>
            </a:r>
          </a:p>
          <a:p>
            <a:endParaRPr lang="en-US" sz="3000" b="1" i="1" dirty="0">
              <a:solidFill>
                <a:schemeClr val="tx2"/>
              </a:solidFill>
            </a:endParaRPr>
          </a:p>
          <a:p>
            <a:endParaRPr lang="en-US" sz="3000" b="1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9853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576634" y="1801122"/>
            <a:ext cx="5316169" cy="2569799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Arial"/>
                <a:cs typeface="Arial"/>
              </a:rPr>
              <a:t>Evolutionar</a:t>
            </a:r>
            <a:r>
              <a:rPr lang="en-US" sz="2800" dirty="0"/>
              <a:t>y sequence analysis</a:t>
            </a:r>
            <a:endParaRPr lang="en-US" sz="28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66595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64116" y="274639"/>
            <a:ext cx="8162388" cy="1143000"/>
          </a:xfrm>
        </p:spPr>
        <p:txBody>
          <a:bodyPr/>
          <a:lstStyle/>
          <a:p>
            <a:r>
              <a:rPr lang="en-US" sz="2800" dirty="0"/>
              <a:t>The 1000 Genomes Project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524000"/>
            <a:ext cx="5813644" cy="181470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505200"/>
            <a:ext cx="7620000" cy="106208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524000" y="5791200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1000 Genomes Project Consortium </a:t>
            </a:r>
            <a:r>
              <a:rPr lang="en-US" i="1" dirty="0"/>
              <a:t>et al.</a:t>
            </a:r>
            <a:r>
              <a:rPr lang="en-US" dirty="0"/>
              <a:t> </a:t>
            </a:r>
            <a:r>
              <a:rPr lang="en-US" i="1" dirty="0"/>
              <a:t>Nature</a:t>
            </a:r>
            <a:r>
              <a:rPr lang="en-US" dirty="0"/>
              <a:t> </a:t>
            </a:r>
            <a:r>
              <a:rPr lang="en-US" b="1" dirty="0"/>
              <a:t>491,</a:t>
            </a:r>
            <a:r>
              <a:rPr lang="en-US" dirty="0"/>
              <a:t> 56–65 (2012).</a:t>
            </a:r>
          </a:p>
        </p:txBody>
      </p:sp>
      <p:sp>
        <p:nvSpPr>
          <p:cNvPr id="7" name="Rectangle 6"/>
          <p:cNvSpPr/>
          <p:nvPr/>
        </p:nvSpPr>
        <p:spPr>
          <a:xfrm>
            <a:off x="685800" y="4724400"/>
            <a:ext cx="7239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1000G project identified 1 SNP per 100 nt. 5x whole genome sequencing per individual; 80x in gene regions.</a:t>
            </a:r>
          </a:p>
        </p:txBody>
      </p:sp>
    </p:spTree>
    <p:extLst>
      <p:ext uri="{BB962C8B-B14F-4D97-AF65-F5344CB8AC3E}">
        <p14:creationId xmlns:p14="http://schemas.microsoft.com/office/powerpoint/2010/main" val="21307201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64116" y="274639"/>
            <a:ext cx="8162388" cy="1143000"/>
          </a:xfrm>
        </p:spPr>
        <p:txBody>
          <a:bodyPr/>
          <a:lstStyle/>
          <a:p>
            <a:r>
              <a:rPr lang="en-US" sz="2800" dirty="0"/>
              <a:t>Human population evolution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371600"/>
            <a:ext cx="7620000" cy="362893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752600" y="5906869"/>
            <a:ext cx="6858000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Fu, Q. </a:t>
            </a:r>
            <a:r>
              <a:rPr lang="en-US" sz="1600" i="1" dirty="0"/>
              <a:t>et al.</a:t>
            </a:r>
            <a:r>
              <a:rPr lang="en-US" sz="1600" dirty="0"/>
              <a:t> The genetic history of Ice Age Europe. </a:t>
            </a:r>
            <a:r>
              <a:rPr lang="en-US" sz="1600" i="1" dirty="0"/>
              <a:t>Nature</a:t>
            </a:r>
            <a:r>
              <a:rPr lang="en-US" sz="1600" dirty="0"/>
              <a:t> (2016). doi:10.1038/nature17993</a:t>
            </a:r>
          </a:p>
        </p:txBody>
      </p:sp>
      <p:sp>
        <p:nvSpPr>
          <p:cNvPr id="5" name="Rectangle 4"/>
          <p:cNvSpPr/>
          <p:nvPr/>
        </p:nvSpPr>
        <p:spPr>
          <a:xfrm>
            <a:off x="609600" y="5029200"/>
            <a:ext cx="7543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Analysis of polymorphism data allows for detailed reconstruction of population history</a:t>
            </a:r>
          </a:p>
        </p:txBody>
      </p:sp>
    </p:spTree>
    <p:extLst>
      <p:ext uri="{BB962C8B-B14F-4D97-AF65-F5344CB8AC3E}">
        <p14:creationId xmlns:p14="http://schemas.microsoft.com/office/powerpoint/2010/main" val="874142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Cancer Genome Atlas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>
                <a:solidFill>
                  <a:srgbClr val="333F48"/>
                </a:solidFill>
              </a:rPr>
              <a:pPr/>
              <a:t>14</a:t>
            </a:fld>
            <a:endParaRPr lang="en-US" dirty="0">
              <a:solidFill>
                <a:srgbClr val="333F48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524000"/>
            <a:ext cx="6553200" cy="19753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4419600"/>
            <a:ext cx="5562600" cy="171388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4200" y="3429000"/>
            <a:ext cx="5410200" cy="1613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5421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Title 4"/>
          <p:cNvSpPr>
            <a:spLocks noGrp="1"/>
          </p:cNvSpPr>
          <p:nvPr>
            <p:ph type="title"/>
          </p:nvPr>
        </p:nvSpPr>
        <p:spPr>
          <a:xfrm>
            <a:off x="941443" y="274638"/>
            <a:ext cx="7885057" cy="1143000"/>
          </a:xfrm>
        </p:spPr>
        <p:txBody>
          <a:bodyPr/>
          <a:lstStyle/>
          <a:p>
            <a:r>
              <a:rPr lang="en-US" dirty="0"/>
              <a:t>Mutations in cancer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362200" y="6019800"/>
            <a:ext cx="650448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Lawrence, M. S. </a:t>
            </a:r>
            <a:r>
              <a:rPr lang="en-US" sz="1400" i="1" dirty="0"/>
              <a:t>et al.</a:t>
            </a:r>
            <a:r>
              <a:rPr lang="en-US" sz="1400" dirty="0"/>
              <a:t> </a:t>
            </a:r>
            <a:r>
              <a:rPr lang="en-US" sz="1400" i="1" dirty="0"/>
              <a:t>Nature</a:t>
            </a:r>
            <a:r>
              <a:rPr lang="en-US" sz="1400" dirty="0"/>
              <a:t> </a:t>
            </a:r>
            <a:r>
              <a:rPr lang="en-US" sz="1400" b="1" dirty="0"/>
              <a:t>499,</a:t>
            </a:r>
            <a:r>
              <a:rPr lang="en-US" sz="1400" dirty="0"/>
              <a:t> 214–218 (2013).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443" y="1640925"/>
            <a:ext cx="7770858" cy="352516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14400" y="5181600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Mutation rates vary across different cancer types</a:t>
            </a:r>
          </a:p>
        </p:txBody>
      </p:sp>
    </p:spTree>
    <p:extLst>
      <p:ext uri="{BB962C8B-B14F-4D97-AF65-F5344CB8AC3E}">
        <p14:creationId xmlns:p14="http://schemas.microsoft.com/office/powerpoint/2010/main" val="17457016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high-depth sequencing of multiple regions of eyelid skin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524000"/>
            <a:ext cx="2895600" cy="162527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191000" y="1600200"/>
            <a:ext cx="48006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Representation of mutant clones in normal eyelid skin. </a:t>
            </a:r>
          </a:p>
          <a:p>
            <a:endParaRPr lang="en-US" dirty="0"/>
          </a:p>
          <a:p>
            <a:r>
              <a:rPr lang="en-US" dirty="0" err="1"/>
              <a:t>Martincorena</a:t>
            </a:r>
            <a:r>
              <a:rPr lang="en-US" dirty="0"/>
              <a:t> et al. Science 348:6237 (2015).</a:t>
            </a:r>
          </a:p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09600" y="4585500"/>
            <a:ext cx="7620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Excised human eyelid obtained via cosmetic surgery. </a:t>
            </a:r>
          </a:p>
          <a:p>
            <a:r>
              <a:rPr lang="en-US" dirty="0"/>
              <a:t>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3352800"/>
            <a:ext cx="7262688" cy="116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6448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320676"/>
            <a:ext cx="7988300" cy="1143000"/>
          </a:xfrm>
        </p:spPr>
        <p:txBody>
          <a:bodyPr/>
          <a:lstStyle/>
          <a:p>
            <a:r>
              <a:rPr lang="en-US" sz="2800" dirty="0"/>
              <a:t>Mutations are similar across normal skin and skin cancers</a:t>
            </a:r>
          </a:p>
        </p:txBody>
      </p:sp>
      <p:sp>
        <p:nvSpPr>
          <p:cNvPr id="4" name="Rectangle 3"/>
          <p:cNvSpPr/>
          <p:nvPr/>
        </p:nvSpPr>
        <p:spPr>
          <a:xfrm>
            <a:off x="762000" y="4902986"/>
            <a:ext cx="775812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Heat map of rates of each mutation type, depending on the nucleotides upstream and downstream of the mutated base. </a:t>
            </a:r>
          </a:p>
          <a:p>
            <a:r>
              <a:rPr lang="en-US" dirty="0"/>
              <a:t>SCC = squamous cell carcinoma. BCC = basal cell carcinoma</a:t>
            </a:r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1417638"/>
            <a:ext cx="53213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989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576634" y="1801122"/>
            <a:ext cx="5316169" cy="2569799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Arial"/>
                <a:cs typeface="Arial"/>
              </a:rPr>
              <a:t>Computational Methods</a:t>
            </a:r>
          </a:p>
        </p:txBody>
      </p:sp>
    </p:spTree>
    <p:extLst>
      <p:ext uri="{BB962C8B-B14F-4D97-AF65-F5344CB8AC3E}">
        <p14:creationId xmlns:p14="http://schemas.microsoft.com/office/powerpoint/2010/main" val="34126451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86027" y="1632044"/>
            <a:ext cx="1439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b="1" dirty="0" err="1">
                <a:solidFill>
                  <a:srgbClr val="2C2A29"/>
                </a:solidFill>
                <a:latin typeface="Arial"/>
              </a:rPr>
              <a:t>Varscan</a:t>
            </a:r>
            <a:endParaRPr lang="en-US" b="1" dirty="0">
              <a:solidFill>
                <a:srgbClr val="2C2A29"/>
              </a:solidFill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568448" y="1632044"/>
            <a:ext cx="2019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b="1" dirty="0" err="1">
                <a:solidFill>
                  <a:srgbClr val="2C2A29"/>
                </a:solidFill>
                <a:latin typeface="Arial"/>
              </a:rPr>
              <a:t>SomaticSniper</a:t>
            </a:r>
            <a:endParaRPr lang="en-US" b="1" dirty="0">
              <a:solidFill>
                <a:srgbClr val="2C2A29"/>
              </a:solidFill>
              <a:latin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44712" y="1632044"/>
            <a:ext cx="1439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b="1" dirty="0" err="1">
                <a:solidFill>
                  <a:srgbClr val="2C2A29"/>
                </a:solidFill>
                <a:latin typeface="Arial"/>
              </a:rPr>
              <a:t>MuTect</a:t>
            </a:r>
            <a:endParaRPr lang="en-US" b="1" dirty="0">
              <a:solidFill>
                <a:srgbClr val="2C2A29"/>
              </a:solidFill>
              <a:latin typeface="Arial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610" y="2650796"/>
            <a:ext cx="2502624" cy="136597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11952" y="4424459"/>
            <a:ext cx="305834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/>
            <a:r>
              <a:rPr lang="en-US" sz="1000" i="1" dirty="0">
                <a:solidFill>
                  <a:srgbClr val="2C2A29"/>
                </a:solidFill>
                <a:latin typeface="Arial"/>
              </a:rPr>
              <a:t> </a:t>
            </a:r>
            <a:r>
              <a:rPr lang="en-US" sz="1000" i="1" dirty="0" err="1">
                <a:solidFill>
                  <a:srgbClr val="2C2A29"/>
                </a:solidFill>
                <a:latin typeface="Arial"/>
              </a:rPr>
              <a:t>Cibulskis</a:t>
            </a:r>
            <a:r>
              <a:rPr lang="en-US" sz="1000" i="1" dirty="0">
                <a:solidFill>
                  <a:srgbClr val="2C2A29"/>
                </a:solidFill>
                <a:latin typeface="Arial"/>
              </a:rPr>
              <a:t> et al. Nature Biotechnology  (2013)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64116" y="274639"/>
            <a:ext cx="8162388" cy="1143000"/>
          </a:xfrm>
        </p:spPr>
        <p:txBody>
          <a:bodyPr/>
          <a:lstStyle/>
          <a:p>
            <a:r>
              <a:rPr lang="en-US" sz="2800" dirty="0"/>
              <a:t>Examples of Mutation Callers</a:t>
            </a:r>
          </a:p>
        </p:txBody>
      </p:sp>
      <p:sp>
        <p:nvSpPr>
          <p:cNvPr id="9" name="Rectangle 8"/>
          <p:cNvSpPr/>
          <p:nvPr/>
        </p:nvSpPr>
        <p:spPr>
          <a:xfrm>
            <a:off x="3470290" y="4424459"/>
            <a:ext cx="251820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/>
            <a:r>
              <a:rPr lang="en-US" sz="1000" i="1" dirty="0" err="1">
                <a:solidFill>
                  <a:srgbClr val="2C2A29"/>
                </a:solidFill>
                <a:latin typeface="Arial"/>
              </a:rPr>
              <a:t>Koboldt</a:t>
            </a:r>
            <a:r>
              <a:rPr lang="en-US" sz="1000" i="1" dirty="0">
                <a:solidFill>
                  <a:srgbClr val="2C2A29"/>
                </a:solidFill>
                <a:latin typeface="Arial"/>
              </a:rPr>
              <a:t> et al. Genome Research (2012).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103" y="2139244"/>
            <a:ext cx="2401051" cy="208894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6433732" y="4418801"/>
            <a:ext cx="226273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/>
            <a:r>
              <a:rPr lang="en-US" sz="1000" i="1" dirty="0">
                <a:solidFill>
                  <a:srgbClr val="2C2A29"/>
                </a:solidFill>
                <a:latin typeface="Arial"/>
              </a:rPr>
              <a:t>Larson et al. Bioinformatics (2011). 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0904" y="2768563"/>
            <a:ext cx="3056514" cy="929813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762000" y="4953000"/>
            <a:ext cx="76962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There are a variety of computational pipelines that compute mutations from sequencing data.</a:t>
            </a:r>
          </a:p>
          <a:p>
            <a:r>
              <a:rPr lang="en-US" dirty="0"/>
              <a:t>Broader resources: Genome Analysis Toolkit (GATK), </a:t>
            </a:r>
            <a:r>
              <a:rPr lang="en-US" dirty="0" err="1"/>
              <a:t>GenomeSpace</a:t>
            </a:r>
            <a:r>
              <a:rPr lang="en-US" dirty="0"/>
              <a:t>, Galaxy, </a:t>
            </a:r>
            <a:r>
              <a:rPr lang="en-US" dirty="0" err="1"/>
              <a:t>KnowEng</a:t>
            </a:r>
            <a:r>
              <a:rPr lang="en-US" dirty="0"/>
              <a:t>, et al.</a:t>
            </a:r>
          </a:p>
        </p:txBody>
      </p:sp>
    </p:spTree>
    <p:extLst>
      <p:ext uri="{BB962C8B-B14F-4D97-AF65-F5344CB8AC3E}">
        <p14:creationId xmlns:p14="http://schemas.microsoft.com/office/powerpoint/2010/main" val="369837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ext Box 3"/>
          <p:cNvSpPr txBox="1">
            <a:spLocks noChangeArrowheads="1"/>
          </p:cNvSpPr>
          <p:nvPr/>
        </p:nvSpPr>
        <p:spPr bwMode="auto">
          <a:xfrm>
            <a:off x="2514600" y="2209800"/>
            <a:ext cx="6400800" cy="2530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bg1"/>
                </a:solidFill>
                <a:latin typeface="Comic Sans MS" charset="0"/>
                <a:ea typeface="ＭＳ Ｐゴシック" charset="0"/>
                <a:cs typeface="Lucida Sans Unicode" charset="0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9pPr>
          </a:lstStyle>
          <a:p>
            <a:pPr algn="just" eaLnBrk="1" hangingPunct="1"/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”Nothing in biology makes sense, except in the light of evolution.</a:t>
            </a:r>
          </a:p>
          <a:p>
            <a:pPr eaLnBrk="1" hangingPunct="1"/>
            <a:endParaRPr lang="en-US" sz="2000" dirty="0">
              <a:solidFill>
                <a:schemeClr val="tx1"/>
              </a:solidFill>
              <a:latin typeface="Arial"/>
              <a:cs typeface="Arial"/>
            </a:endParaRPr>
          </a:p>
          <a:p>
            <a:pPr algn="just" eaLnBrk="1" hangingPunct="1"/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Without that light it becomes a pile of sundry facts - some of them interesting or curious but making no meaningful picture as a whole”</a:t>
            </a:r>
          </a:p>
          <a:p>
            <a:pPr algn="just" eaLnBrk="1" hangingPunct="1"/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                                           </a:t>
            </a:r>
          </a:p>
          <a:p>
            <a:pPr algn="just" eaLnBrk="1" hangingPunct="1"/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			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>
              <a:buFont typeface="Arial" charset="0"/>
              <a:buNone/>
            </a:pPr>
            <a:endParaRPr lang="en-US">
              <a:latin typeface="Arial" charset="0"/>
              <a:cs typeface="Lucida Sans Unicode" charset="0"/>
            </a:endParaRPr>
          </a:p>
          <a:p>
            <a:pPr eaLnBrk="1" hangingPunct="1">
              <a:buFont typeface="Arial" charset="0"/>
              <a:buNone/>
            </a:pPr>
            <a:endParaRPr lang="en-US">
              <a:latin typeface="Arial" charset="0"/>
              <a:cs typeface="Lucida Sans Unicode" charset="0"/>
            </a:endParaRPr>
          </a:p>
        </p:txBody>
      </p:sp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546" y="2209800"/>
            <a:ext cx="1735504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6566" name="Rectangle 6"/>
          <p:cNvSpPr>
            <a:spLocks noChangeArrowheads="1"/>
          </p:cNvSpPr>
          <p:nvPr/>
        </p:nvSpPr>
        <p:spPr bwMode="auto">
          <a:xfrm>
            <a:off x="4852988" y="4267200"/>
            <a:ext cx="368141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-Theodosius </a:t>
            </a:r>
            <a:r>
              <a:rPr lang="en-US" dirty="0" err="1">
                <a:solidFill>
                  <a:schemeClr val="tx1"/>
                </a:solidFill>
              </a:rPr>
              <a:t>Dobzhansky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Mutations and Evolution</a:t>
            </a:r>
          </a:p>
        </p:txBody>
      </p:sp>
    </p:spTree>
    <p:extLst>
      <p:ext uri="{BB962C8B-B14F-4D97-AF65-F5344CB8AC3E}">
        <p14:creationId xmlns:p14="http://schemas.microsoft.com/office/powerpoint/2010/main" val="2321457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56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64116" y="274639"/>
            <a:ext cx="8162388" cy="1143000"/>
          </a:xfrm>
        </p:spPr>
        <p:txBody>
          <a:bodyPr/>
          <a:lstStyle/>
          <a:p>
            <a:r>
              <a:rPr lang="en-US" sz="2800" dirty="0"/>
              <a:t>Variant Call Format files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752600"/>
            <a:ext cx="6934200" cy="291879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914400" y="5181600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Polymorphism data is stored in VCF files.</a:t>
            </a:r>
          </a:p>
        </p:txBody>
      </p:sp>
    </p:spTree>
    <p:extLst>
      <p:ext uri="{BB962C8B-B14F-4D97-AF65-F5344CB8AC3E}">
        <p14:creationId xmlns:p14="http://schemas.microsoft.com/office/powerpoint/2010/main" val="1716252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82195" y="274639"/>
            <a:ext cx="8144309" cy="1143000"/>
          </a:xfrm>
        </p:spPr>
        <p:txBody>
          <a:bodyPr/>
          <a:lstStyle/>
          <a:p>
            <a:r>
              <a:rPr lang="en-US" sz="3200" dirty="0"/>
              <a:t>Example mutation calling pipeline in graphical workflow</a:t>
            </a:r>
          </a:p>
        </p:txBody>
      </p:sp>
      <p:pic>
        <p:nvPicPr>
          <p:cNvPr id="10" name="Content Placeholder 3" descr="Screen Shot 2016-04-14 at 8.45.45 AM.png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" r="474"/>
          <a:stretch>
            <a:fillRect/>
          </a:stretch>
        </p:blipFill>
        <p:spPr>
          <a:xfrm>
            <a:off x="685800" y="1633693"/>
            <a:ext cx="8153400" cy="452596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800600" y="5943600"/>
            <a:ext cx="4114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Seven Bridges Genomics</a:t>
            </a:r>
          </a:p>
        </p:txBody>
      </p:sp>
    </p:spTree>
    <p:extLst>
      <p:ext uri="{BB962C8B-B14F-4D97-AF65-F5344CB8AC3E}">
        <p14:creationId xmlns:p14="http://schemas.microsoft.com/office/powerpoint/2010/main" val="25289257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576634" y="1801122"/>
            <a:ext cx="5316169" cy="2569799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Arial"/>
                <a:cs typeface="Arial"/>
              </a:rPr>
              <a:t>Exercises</a:t>
            </a:r>
          </a:p>
        </p:txBody>
      </p:sp>
    </p:spTree>
    <p:extLst>
      <p:ext uri="{BB962C8B-B14F-4D97-AF65-F5344CB8AC3E}">
        <p14:creationId xmlns:p14="http://schemas.microsoft.com/office/powerpoint/2010/main" val="38277585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Driver mutation exercise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>
                <a:solidFill>
                  <a:srgbClr val="333F48"/>
                </a:solidFill>
              </a:rPr>
              <a:pPr/>
              <a:t>23</a:t>
            </a:fld>
            <a:endParaRPr lang="en-US" dirty="0">
              <a:solidFill>
                <a:srgbClr val="333F48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941442" y="1600201"/>
            <a:ext cx="7211957" cy="4525963"/>
          </a:xfrm>
        </p:spPr>
        <p:txBody>
          <a:bodyPr/>
          <a:lstStyle/>
          <a:p>
            <a:pPr marL="0" indent="0">
              <a:buNone/>
            </a:pPr>
            <a:r>
              <a:rPr lang="is-IS" sz="1800" dirty="0"/>
              <a:t>Download file “cancer driver data-1.xls”.</a:t>
            </a:r>
          </a:p>
          <a:p>
            <a:pPr marL="0" indent="0">
              <a:buNone/>
            </a:pPr>
            <a:r>
              <a:rPr lang="is-IS" sz="1800" dirty="0"/>
              <a:t>These are mutation data from 3 tumors (ME050, ME100L, ME024) of the same type, and they share a common driver mutation. Try to identify the common driver. </a:t>
            </a:r>
          </a:p>
          <a:p>
            <a:pPr marL="0" indent="0">
              <a:buNone/>
            </a:pPr>
            <a:r>
              <a:rPr lang="is-IS" sz="1800" dirty="0">
                <a:solidFill>
                  <a:schemeClr val="tx1"/>
                </a:solidFill>
              </a:rPr>
              <a:t>Don’t look up this reference until you have attempted to identify the driver. Nature 485, 502–506 (24 May 2012) doi:10.1038/nature11071</a:t>
            </a:r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197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Driver mutation exercise solution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>
                <a:solidFill>
                  <a:srgbClr val="333F48"/>
                </a:solidFill>
              </a:rPr>
              <a:pPr/>
              <a:t>24</a:t>
            </a:fld>
            <a:endParaRPr lang="en-US" dirty="0">
              <a:solidFill>
                <a:srgbClr val="333F48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941442" y="1600201"/>
            <a:ext cx="7211957" cy="4525963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Copy the column </a:t>
            </a:r>
            <a:r>
              <a:rPr lang="en-US" sz="1800" b="1" dirty="0" err="1">
                <a:solidFill>
                  <a:schemeClr val="tx1"/>
                </a:solidFill>
              </a:rPr>
              <a:t>Protein_Change</a:t>
            </a:r>
            <a:r>
              <a:rPr lang="en-US" sz="1800" dirty="0">
                <a:solidFill>
                  <a:schemeClr val="tx1"/>
                </a:solidFill>
              </a:rPr>
              <a:t> to a text file named </a:t>
            </a:r>
            <a:r>
              <a:rPr lang="en-US" sz="1800" dirty="0" err="1">
                <a:solidFill>
                  <a:schemeClr val="tx1"/>
                </a:solidFill>
              </a:rPr>
              <a:t>test.txt</a:t>
            </a:r>
            <a:r>
              <a:rPr lang="en-US" sz="1800" dirty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Open R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Read the file into R: data=</a:t>
            </a:r>
            <a:r>
              <a:rPr lang="en-US" sz="1800" dirty="0" err="1">
                <a:solidFill>
                  <a:schemeClr val="tx1"/>
                </a:solidFill>
              </a:rPr>
              <a:t>read.csv</a:t>
            </a:r>
            <a:r>
              <a:rPr lang="en-US" sz="1800" dirty="0">
                <a:solidFill>
                  <a:schemeClr val="tx1"/>
                </a:solidFill>
              </a:rPr>
              <a:t>(“</a:t>
            </a:r>
            <a:r>
              <a:rPr lang="en-US" sz="1800" dirty="0" err="1">
                <a:solidFill>
                  <a:schemeClr val="tx1"/>
                </a:solidFill>
              </a:rPr>
              <a:t>test.txt</a:t>
            </a:r>
            <a:r>
              <a:rPr lang="en-US" sz="1800" dirty="0">
                <a:solidFill>
                  <a:schemeClr val="tx1"/>
                </a:solidFill>
              </a:rPr>
              <a:t>”)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Find mutations that appear repeatedly: sort(table(data))</a:t>
            </a: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4341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TCGA cancer exercises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4791E93-A2B7-0848-BDB4-10A6DF01D9B6}" type="slidenum">
              <a:rPr lang="en-US" smtClean="0">
                <a:solidFill>
                  <a:srgbClr val="333F48"/>
                </a:solidFill>
              </a:rPr>
              <a:pPr/>
              <a:t>25</a:t>
            </a:fld>
            <a:endParaRPr lang="en-US" dirty="0">
              <a:solidFill>
                <a:srgbClr val="333F48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838200" y="1828800"/>
            <a:ext cx="7848600" cy="4525963"/>
          </a:xfrm>
        </p:spPr>
        <p:txBody>
          <a:bodyPr/>
          <a:lstStyle/>
          <a:p>
            <a:pPr marL="0" indent="0">
              <a:buNone/>
            </a:pPr>
            <a:r>
              <a:rPr lang="is-IS" sz="1800" dirty="0"/>
              <a:t>Go to </a:t>
            </a:r>
            <a:r>
              <a:rPr lang="en-US" sz="1800" dirty="0">
                <a:hlinkClick r:id="rId2"/>
              </a:rPr>
              <a:t>http://www.cbioportal.org/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Verify the mutation from the prior example by analyzing the Melanoma Broad/Dana Farber, Nature 2012 dataset. View the mutations in this set by going to the Data Sets tab in </a:t>
            </a:r>
            <a:r>
              <a:rPr lang="en-US" sz="1800" dirty="0" err="1"/>
              <a:t>cBioPortal</a:t>
            </a:r>
            <a:r>
              <a:rPr lang="en-US" sz="1800" dirty="0"/>
              <a:t> and selecting this set.</a:t>
            </a:r>
          </a:p>
          <a:p>
            <a:pPr marL="0" indent="0">
              <a:buNone/>
            </a:pPr>
            <a:r>
              <a:rPr lang="en-US" sz="1800" dirty="0"/>
              <a:t>What are the 4 most commonly mutated genes in this dataset? </a:t>
            </a:r>
          </a:p>
          <a:p>
            <a:pPr marL="0" indent="0">
              <a:buNone/>
            </a:pPr>
            <a:r>
              <a:rPr lang="en-US" sz="1800" dirty="0"/>
              <a:t>Why do you think the top 3 genes are more commonly mutated than the one you found in the Driver Mutation exercise? Useful link: </a:t>
            </a:r>
            <a:r>
              <a:rPr lang="en-US" sz="1800" dirty="0" err="1"/>
              <a:t>Ensembl.http</a:t>
            </a:r>
            <a:r>
              <a:rPr lang="en-US" sz="1800" dirty="0"/>
              <a:t>://</a:t>
            </a:r>
            <a:r>
              <a:rPr lang="en-US" sz="1800" dirty="0" err="1"/>
              <a:t>www.ensembl.org</a:t>
            </a:r>
            <a:r>
              <a:rPr lang="en-US" sz="1800" dirty="0"/>
              <a:t>/</a:t>
            </a:r>
            <a:r>
              <a:rPr lang="en-US" sz="1800" dirty="0" err="1"/>
              <a:t>Homo_sapiens</a:t>
            </a:r>
            <a:r>
              <a:rPr lang="en-US" sz="1800" dirty="0"/>
              <a:t>/Info/Index</a:t>
            </a:r>
          </a:p>
          <a:p>
            <a:pPr marL="0" indent="0">
              <a:buNone/>
            </a:pPr>
            <a:r>
              <a:rPr lang="en-US" sz="1800" dirty="0"/>
              <a:t>What is the most commonly mutated gene in breast cancer? What is the typical diagnosis age? Use data from the Breast Invasive Carcinoma project. 1002 cases (TCGA Cell 2015).  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102415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82195" y="274639"/>
            <a:ext cx="8144309" cy="1143000"/>
          </a:xfrm>
        </p:spPr>
        <p:txBody>
          <a:bodyPr/>
          <a:lstStyle/>
          <a:p>
            <a:r>
              <a:rPr lang="en-US" sz="3200" dirty="0"/>
              <a:t>Example pipeline exercise</a:t>
            </a:r>
          </a:p>
        </p:txBody>
      </p:sp>
      <p:sp>
        <p:nvSpPr>
          <p:cNvPr id="2" name="Rectangle 1"/>
          <p:cNvSpPr/>
          <p:nvPr/>
        </p:nvSpPr>
        <p:spPr>
          <a:xfrm>
            <a:off x="685800" y="1752600"/>
            <a:ext cx="8153400" cy="2862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Identify and validate coding variants from </a:t>
            </a:r>
            <a:r>
              <a:rPr lang="en-US" b="1" dirty="0" err="1"/>
              <a:t>exome</a:t>
            </a:r>
            <a:r>
              <a:rPr lang="en-US" b="1" dirty="0"/>
              <a:t> sequencing data 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http://recipes.genomespace.org/view/17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is a good example for mutation calling using the program </a:t>
            </a:r>
            <a:r>
              <a:rPr lang="en-US" dirty="0" err="1"/>
              <a:t>FreeBayes</a:t>
            </a:r>
            <a:r>
              <a:rPr lang="en-US" dirty="0"/>
              <a:t> and data publicly available on </a:t>
            </a:r>
            <a:r>
              <a:rPr lang="en-US" dirty="0" err="1"/>
              <a:t>GenomeSpace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We won’t execute this in class because data transfer and compute times are too long. This would be a good homework assignment for students.</a:t>
            </a:r>
          </a:p>
        </p:txBody>
      </p:sp>
    </p:spTree>
    <p:extLst>
      <p:ext uri="{BB962C8B-B14F-4D97-AF65-F5344CB8AC3E}">
        <p14:creationId xmlns:p14="http://schemas.microsoft.com/office/powerpoint/2010/main" val="3667075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Rectangle 4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>
              <a:buFont typeface="Arial" charset="0"/>
              <a:buNone/>
            </a:pPr>
            <a:endParaRPr lang="en-US">
              <a:latin typeface="Arial" charset="0"/>
              <a:cs typeface="Lucida Sans Unicode" charset="0"/>
            </a:endParaRPr>
          </a:p>
          <a:p>
            <a:pPr eaLnBrk="1" hangingPunct="1">
              <a:buFont typeface="Arial" charset="0"/>
              <a:buNone/>
            </a:pPr>
            <a:endParaRPr lang="en-US">
              <a:latin typeface="Arial" charset="0"/>
              <a:cs typeface="Lucida Sans Unicode" charset="0"/>
            </a:endParaRPr>
          </a:p>
        </p:txBody>
      </p:sp>
      <p:pic>
        <p:nvPicPr>
          <p:cNvPr id="8" name="Picture 6" descr="vertphylo cop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497" y="1676400"/>
            <a:ext cx="4572000" cy="3644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4432297" y="2514600"/>
            <a:ext cx="1371600" cy="155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bg1"/>
                </a:solidFill>
                <a:latin typeface="Comic Sans MS" charset="0"/>
                <a:ea typeface="ＭＳ Ｐゴシック" charset="0"/>
                <a:cs typeface="Lucida Sans Unicode" charset="0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96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10" name="Text Box 9"/>
          <p:cNvSpPr txBox="1">
            <a:spLocks noChangeArrowheads="1"/>
          </p:cNvSpPr>
          <p:nvPr/>
        </p:nvSpPr>
        <p:spPr bwMode="auto">
          <a:xfrm>
            <a:off x="716970" y="5410200"/>
            <a:ext cx="744912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bg1"/>
                </a:solidFill>
                <a:latin typeface="Comic Sans MS" charset="0"/>
                <a:ea typeface="ＭＳ Ｐゴシック" charset="0"/>
                <a:cs typeface="Lucida Sans Unicode" charset="0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9pPr>
          </a:lstStyle>
          <a:p>
            <a:r>
              <a:rPr lang="en-US" sz="1400" dirty="0">
                <a:solidFill>
                  <a:schemeClr val="tx1"/>
                </a:solidFill>
                <a:latin typeface="Arial"/>
                <a:cs typeface="Arial"/>
              </a:rPr>
              <a:t>How should different species be understood? If they are related, then in what way?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774697" y="274639"/>
            <a:ext cx="8445503" cy="1143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accent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dirty="0"/>
              <a:t>Classification as a motivation for sequence analysis</a:t>
            </a:r>
          </a:p>
        </p:txBody>
      </p:sp>
    </p:spTree>
    <p:extLst>
      <p:ext uri="{BB962C8B-B14F-4D97-AF65-F5344CB8AC3E}">
        <p14:creationId xmlns:p14="http://schemas.microsoft.com/office/powerpoint/2010/main" val="1017845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Rectangle 4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>
              <a:buFont typeface="Arial" charset="0"/>
              <a:buNone/>
            </a:pPr>
            <a:endParaRPr lang="en-US" dirty="0">
              <a:latin typeface="Arial" charset="0"/>
              <a:cs typeface="Lucida Sans Unicode" charset="0"/>
            </a:endParaRPr>
          </a:p>
          <a:p>
            <a:pPr eaLnBrk="1" hangingPunct="1">
              <a:buFont typeface="Arial" charset="0"/>
              <a:buNone/>
            </a:pPr>
            <a:endParaRPr lang="en-US" dirty="0">
              <a:latin typeface="Arial" charset="0"/>
              <a:cs typeface="Lucida Sans Unicode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2400"/>
            <a:ext cx="7912103" cy="1143000"/>
          </a:xfrm>
        </p:spPr>
        <p:txBody>
          <a:bodyPr/>
          <a:lstStyle/>
          <a:p>
            <a:r>
              <a:rPr lang="en-US" dirty="0"/>
              <a:t>Pre-genomic classification</a:t>
            </a:r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828800"/>
            <a:ext cx="2635579" cy="1736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533400" y="1828800"/>
            <a:ext cx="56388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r>
              <a:rPr lang="en-GB" dirty="0">
                <a:solidFill>
                  <a:schemeClr val="tx1"/>
                </a:solidFill>
              </a:rPr>
              <a:t>● </a:t>
            </a:r>
            <a:r>
              <a:rPr lang="en-US" b="1" dirty="0"/>
              <a:t>Hierarchical </a:t>
            </a:r>
            <a:r>
              <a:rPr lang="en-US" b="1" dirty="0">
                <a:solidFill>
                  <a:schemeClr val="tx1"/>
                </a:solidFill>
              </a:rPr>
              <a:t>classification </a:t>
            </a:r>
          </a:p>
          <a:p>
            <a:r>
              <a:rPr lang="en-US" b="1" dirty="0">
                <a:solidFill>
                  <a:schemeClr val="tx1"/>
                </a:solidFill>
              </a:rPr>
              <a:t>(</a:t>
            </a:r>
            <a:r>
              <a:rPr lang="en-US" b="1" dirty="0" err="1">
                <a:solidFill>
                  <a:schemeClr val="tx1"/>
                </a:solidFill>
              </a:rPr>
              <a:t>Carolus</a:t>
            </a:r>
            <a:r>
              <a:rPr lang="en-US" b="1" dirty="0">
                <a:solidFill>
                  <a:schemeClr val="tx1"/>
                </a:solidFill>
              </a:rPr>
              <a:t> Linnaeus, 1707-1778)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0779" y="4572000"/>
            <a:ext cx="2133600" cy="211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Group 18"/>
          <p:cNvGrpSpPr>
            <a:grpSpLocks/>
          </p:cNvGrpSpPr>
          <p:nvPr/>
        </p:nvGrpSpPr>
        <p:grpSpPr bwMode="auto">
          <a:xfrm>
            <a:off x="1295400" y="2895600"/>
            <a:ext cx="4298621" cy="914400"/>
            <a:chOff x="528" y="1920"/>
            <a:chExt cx="3792" cy="672"/>
          </a:xfrm>
        </p:grpSpPr>
        <p:grpSp>
          <p:nvGrpSpPr>
            <p:cNvPr id="12" name="Group 14"/>
            <p:cNvGrpSpPr>
              <a:grpSpLocks/>
            </p:cNvGrpSpPr>
            <p:nvPr/>
          </p:nvGrpSpPr>
          <p:grpSpPr bwMode="auto">
            <a:xfrm>
              <a:off x="2784" y="2256"/>
              <a:ext cx="1536" cy="336"/>
              <a:chOff x="1536" y="2016"/>
              <a:chExt cx="1536" cy="336"/>
            </a:xfrm>
          </p:grpSpPr>
          <p:sp>
            <p:nvSpPr>
              <p:cNvPr id="18" name="Line 9"/>
              <p:cNvSpPr>
                <a:spLocks noChangeShapeType="1"/>
              </p:cNvSpPr>
              <p:nvPr/>
            </p:nvSpPr>
            <p:spPr bwMode="auto">
              <a:xfrm flipH="1">
                <a:off x="1536" y="2016"/>
                <a:ext cx="768" cy="33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" name="Line 10"/>
              <p:cNvSpPr>
                <a:spLocks noChangeShapeType="1"/>
              </p:cNvSpPr>
              <p:nvPr/>
            </p:nvSpPr>
            <p:spPr bwMode="auto">
              <a:xfrm>
                <a:off x="2304" y="2016"/>
                <a:ext cx="768" cy="33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3" name="Group 13"/>
            <p:cNvGrpSpPr>
              <a:grpSpLocks/>
            </p:cNvGrpSpPr>
            <p:nvPr/>
          </p:nvGrpSpPr>
          <p:grpSpPr bwMode="auto">
            <a:xfrm>
              <a:off x="528" y="2256"/>
              <a:ext cx="1536" cy="336"/>
              <a:chOff x="576" y="2208"/>
              <a:chExt cx="1536" cy="336"/>
            </a:xfrm>
          </p:grpSpPr>
          <p:sp>
            <p:nvSpPr>
              <p:cNvPr id="16" name="Line 11"/>
              <p:cNvSpPr>
                <a:spLocks noChangeShapeType="1"/>
              </p:cNvSpPr>
              <p:nvPr/>
            </p:nvSpPr>
            <p:spPr bwMode="auto">
              <a:xfrm flipH="1">
                <a:off x="576" y="2208"/>
                <a:ext cx="768" cy="33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" name="Line 12"/>
              <p:cNvSpPr>
                <a:spLocks noChangeShapeType="1"/>
              </p:cNvSpPr>
              <p:nvPr/>
            </p:nvSpPr>
            <p:spPr bwMode="auto">
              <a:xfrm>
                <a:off x="1344" y="2208"/>
                <a:ext cx="768" cy="33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4" name="Line 16"/>
            <p:cNvSpPr>
              <a:spLocks noChangeShapeType="1"/>
            </p:cNvSpPr>
            <p:nvPr/>
          </p:nvSpPr>
          <p:spPr bwMode="auto">
            <a:xfrm flipH="1">
              <a:off x="1296" y="1920"/>
              <a:ext cx="1152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Line 17"/>
            <p:cNvSpPr>
              <a:spLocks noChangeShapeType="1"/>
            </p:cNvSpPr>
            <p:nvPr/>
          </p:nvSpPr>
          <p:spPr bwMode="auto">
            <a:xfrm>
              <a:off x="2448" y="1920"/>
              <a:ext cx="1104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501979" y="4419600"/>
            <a:ext cx="5257800" cy="2830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GB">
                <a:solidFill>
                  <a:schemeClr val="tx1"/>
                </a:solidFill>
              </a:rPr>
              <a:t>●</a:t>
            </a:r>
            <a:r>
              <a:rPr lang="en-GB"/>
              <a:t> </a:t>
            </a:r>
            <a:r>
              <a:rPr lang="en-GB" b="1">
                <a:solidFill>
                  <a:schemeClr val="tx1"/>
                </a:solidFill>
              </a:rPr>
              <a:t>Binomial nomenclature</a:t>
            </a:r>
          </a:p>
          <a:p>
            <a:r>
              <a:rPr lang="en-GB" u="sng">
                <a:solidFill>
                  <a:schemeClr val="tx1"/>
                </a:solidFill>
              </a:rPr>
              <a:t>Name Pre-Linnaeus</a:t>
            </a:r>
            <a:r>
              <a:rPr lang="en-GB">
                <a:solidFill>
                  <a:schemeClr val="tx1"/>
                </a:solidFill>
              </a:rPr>
              <a:t>: Apis pubescens thorace subgriseo abdomine fusco pedibus posticis glabris utrinque margine ciliatis.</a:t>
            </a:r>
          </a:p>
          <a:p>
            <a:r>
              <a:rPr lang="en-GB" u="sng">
                <a:solidFill>
                  <a:schemeClr val="tx1"/>
                </a:solidFill>
              </a:rPr>
              <a:t>Name Post-linnaeus</a:t>
            </a:r>
            <a:r>
              <a:rPr lang="en-GB">
                <a:solidFill>
                  <a:schemeClr val="tx1"/>
                </a:solidFill>
              </a:rPr>
              <a:t>: Apis mellifera.</a:t>
            </a:r>
          </a:p>
          <a:p>
            <a:pPr>
              <a:spcBef>
                <a:spcPct val="50000"/>
              </a:spcBef>
            </a:pPr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791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762000" y="1485900"/>
            <a:ext cx="8077200" cy="4801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Traditional classification based on </a:t>
            </a:r>
            <a:r>
              <a:rPr lang="en-US" i="1" dirty="0">
                <a:solidFill>
                  <a:schemeClr val="tx1"/>
                </a:solidFill>
              </a:rPr>
              <a:t>arbitrary</a:t>
            </a:r>
            <a:r>
              <a:rPr lang="en-US" dirty="0">
                <a:solidFill>
                  <a:schemeClr val="tx1"/>
                </a:solidFill>
              </a:rPr>
              <a:t> morphological characters.</a:t>
            </a:r>
          </a:p>
          <a:p>
            <a:r>
              <a:rPr lang="en-US" dirty="0">
                <a:solidFill>
                  <a:schemeClr val="tx1"/>
                </a:solidFill>
              </a:rPr>
              <a:t>Example: number and arrangement of </a:t>
            </a:r>
            <a:r>
              <a:rPr lang="en-US" dirty="0"/>
              <a:t>plant</a:t>
            </a:r>
            <a:r>
              <a:rPr lang="en-US" dirty="0">
                <a:solidFill>
                  <a:schemeClr val="tx1"/>
                </a:solidFill>
              </a:rPr>
              <a:t> reproductive organs.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b="1" i="1" dirty="0">
              <a:solidFill>
                <a:schemeClr val="tx1"/>
              </a:solidFill>
            </a:endParaRPr>
          </a:p>
          <a:p>
            <a:endParaRPr lang="en-US" b="1" i="1" dirty="0"/>
          </a:p>
          <a:p>
            <a:endParaRPr lang="en-US" b="1" i="1" dirty="0">
              <a:solidFill>
                <a:schemeClr val="tx1"/>
              </a:solidFill>
            </a:endParaRP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Molecular sequence data is universal (A, C, G, T), digital (4 </a:t>
            </a:r>
            <a:r>
              <a:rPr lang="en-US" dirty="0" err="1"/>
              <a:t>nts</a:t>
            </a:r>
            <a:r>
              <a:rPr lang="en-US" dirty="0"/>
              <a:t>), and abundant (millions to billions of bases per genome)</a:t>
            </a:r>
          </a:p>
          <a:p>
            <a:endParaRPr lang="en-US" b="1" i="1" dirty="0">
              <a:solidFill>
                <a:schemeClr val="tx2"/>
              </a:solidFill>
            </a:endParaRPr>
          </a:p>
          <a:p>
            <a:endParaRPr lang="en-US" b="1" i="1" dirty="0">
              <a:solidFill>
                <a:schemeClr val="tx1"/>
              </a:solidFill>
            </a:endParaRPr>
          </a:p>
        </p:txBody>
      </p:sp>
      <p:pic>
        <p:nvPicPr>
          <p:cNvPr id="12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2354263"/>
            <a:ext cx="2193925" cy="1989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2362200"/>
            <a:ext cx="3124200" cy="190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itle 1"/>
          <p:cNvSpPr txBox="1">
            <a:spLocks/>
          </p:cNvSpPr>
          <p:nvPr/>
        </p:nvSpPr>
        <p:spPr>
          <a:xfrm>
            <a:off x="685800" y="274639"/>
            <a:ext cx="8140703" cy="1143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accent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dirty="0"/>
              <a:t>Genomic characters for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249261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685800" y="274639"/>
            <a:ext cx="8140703" cy="1143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accent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dirty="0"/>
              <a:t>Modern classification is based on sequence evolution</a:t>
            </a:r>
          </a:p>
        </p:txBody>
      </p:sp>
      <p:pic>
        <p:nvPicPr>
          <p:cNvPr id="6" name="Picture 2" descr="mammals_reconstruc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981" y="1905001"/>
            <a:ext cx="8219019" cy="37104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066800" y="5737225"/>
            <a:ext cx="7505700" cy="20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 sz="2400">
                <a:solidFill>
                  <a:schemeClr val="bg1"/>
                </a:solidFill>
                <a:latin typeface="Comic Sans MS" charset="0"/>
                <a:ea typeface="ＭＳ Ｐゴシック" charset="0"/>
                <a:cs typeface="Lucida Sans Unicode" charset="0"/>
              </a:defRPr>
            </a:lvl1pPr>
            <a:lvl2pPr marL="742950" indent="-28575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2pPr>
            <a:lvl3pPr marL="1143000" indent="-22860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3pPr>
            <a:lvl4pPr marL="1600200" indent="-22860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4pPr>
            <a:lvl5pPr marL="2057400" indent="-22860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 sz="2400">
                <a:solidFill>
                  <a:schemeClr val="bg1"/>
                </a:solidFill>
                <a:latin typeface="Comic Sans MS" charset="0"/>
                <a:ea typeface="Lucida Sans Unicode" charset="0"/>
                <a:cs typeface="Lucida Sans Unicode" charset="0"/>
              </a:defRPr>
            </a:lvl9pPr>
          </a:lstStyle>
          <a:p>
            <a:pPr eaLnBrk="1">
              <a:lnSpc>
                <a:spcPct val="97000"/>
              </a:lnSpc>
              <a:buClr>
                <a:srgbClr val="000000"/>
              </a:buClr>
              <a:buSzPct val="45000"/>
              <a:buFont typeface="StarSymbol" charset="0"/>
              <a:buNone/>
            </a:pPr>
            <a:r>
              <a:rPr lang="en-GB" sz="1400" b="1">
                <a:solidFill>
                  <a:srgbClr val="000000"/>
                </a:solidFill>
                <a:latin typeface="Times New Roman" charset="0"/>
              </a:rPr>
              <a:t>Mathieu Blanchette et al. Genome Res. 2004; 14: 2412-2423</a:t>
            </a:r>
          </a:p>
        </p:txBody>
      </p:sp>
    </p:spTree>
    <p:extLst>
      <p:ext uri="{BB962C8B-B14F-4D97-AF65-F5344CB8AC3E}">
        <p14:creationId xmlns:p14="http://schemas.microsoft.com/office/powerpoint/2010/main" val="1521333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685800" y="274639"/>
            <a:ext cx="8140703" cy="1143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accent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dirty="0"/>
              <a:t>Modern classification is based on sequence evolution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1676400"/>
            <a:ext cx="5317688" cy="4234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Oval 4"/>
          <p:cNvSpPr>
            <a:spLocks noChangeArrowheads="1"/>
          </p:cNvSpPr>
          <p:nvPr/>
        </p:nvSpPr>
        <p:spPr bwMode="auto">
          <a:xfrm>
            <a:off x="5831986" y="4004041"/>
            <a:ext cx="1661778" cy="2260018"/>
          </a:xfrm>
          <a:prstGeom prst="ellipse">
            <a:avLst/>
          </a:prstGeom>
          <a:noFill/>
          <a:ln w="38100">
            <a:solidFill>
              <a:srgbClr val="00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752600" y="5943600"/>
            <a:ext cx="5943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/>
              <a:t>PLOS:Computational</a:t>
            </a:r>
            <a:r>
              <a:rPr lang="en-US" sz="1600" dirty="0"/>
              <a:t> Biology, 2006, 2:1499</a:t>
            </a:r>
          </a:p>
        </p:txBody>
      </p:sp>
    </p:spTree>
    <p:extLst>
      <p:ext uri="{BB962C8B-B14F-4D97-AF65-F5344CB8AC3E}">
        <p14:creationId xmlns:p14="http://schemas.microsoft.com/office/powerpoint/2010/main" val="2280551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685800" y="274639"/>
            <a:ext cx="8140703" cy="1143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accent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dirty="0"/>
              <a:t>Sequence Comparison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2000" y="1485900"/>
            <a:ext cx="8077200" cy="4985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3000" b="1" dirty="0">
                <a:solidFill>
                  <a:schemeClr val="tx1"/>
                </a:solidFill>
              </a:rPr>
              <a:t>Cross-species analysis</a:t>
            </a:r>
          </a:p>
          <a:p>
            <a:pPr marL="514350" indent="-514350">
              <a:buAutoNum type="arabicParenR"/>
            </a:pPr>
            <a:r>
              <a:rPr lang="en-US" sz="2400" dirty="0">
                <a:solidFill>
                  <a:schemeClr val="tx1"/>
                </a:solidFill>
              </a:rPr>
              <a:t>Assemble genomes, </a:t>
            </a:r>
          </a:p>
          <a:p>
            <a:pPr marL="514350" indent="-514350">
              <a:buAutoNum type="arabicParenR"/>
            </a:pPr>
            <a:r>
              <a:rPr lang="en-US" sz="2400" dirty="0">
                <a:solidFill>
                  <a:schemeClr val="tx1"/>
                </a:solidFill>
              </a:rPr>
              <a:t>Align regions of interest</a:t>
            </a:r>
          </a:p>
          <a:p>
            <a:pPr marL="514350" indent="-514350">
              <a:buAutoNum type="arabicParenR"/>
            </a:pPr>
            <a:r>
              <a:rPr lang="en-US" sz="2400" dirty="0">
                <a:solidFill>
                  <a:schemeClr val="tx1"/>
                </a:solidFill>
              </a:rPr>
              <a:t>Count differences across species</a:t>
            </a:r>
          </a:p>
          <a:p>
            <a:endParaRPr lang="en-US" sz="3000" dirty="0"/>
          </a:p>
          <a:p>
            <a:r>
              <a:rPr lang="en-US" sz="3000" b="1" dirty="0" err="1"/>
              <a:t>Intraspecies</a:t>
            </a:r>
            <a:r>
              <a:rPr lang="en-US" sz="3000" b="1" dirty="0"/>
              <a:t> analysis</a:t>
            </a:r>
          </a:p>
          <a:p>
            <a:pPr marL="514350" indent="-514350">
              <a:buAutoNum type="arabicParenR"/>
            </a:pPr>
            <a:r>
              <a:rPr lang="en-US" sz="2400" dirty="0"/>
              <a:t>Align reads to reference, </a:t>
            </a:r>
          </a:p>
          <a:p>
            <a:pPr marL="514350" indent="-514350">
              <a:buAutoNum type="arabicParenR"/>
            </a:pPr>
            <a:r>
              <a:rPr lang="en-US" sz="2400" dirty="0"/>
              <a:t>Count differences to reference</a:t>
            </a:r>
          </a:p>
          <a:p>
            <a:r>
              <a:rPr lang="en-US" sz="2400" dirty="0"/>
              <a:t>To compare samples, repeat steps (1) and (2) for each sample.</a:t>
            </a:r>
          </a:p>
          <a:p>
            <a:endParaRPr lang="en-US" sz="3000" b="1" i="1" dirty="0">
              <a:solidFill>
                <a:schemeClr val="tx2"/>
              </a:solidFill>
            </a:endParaRPr>
          </a:p>
          <a:p>
            <a:endParaRPr lang="en-US" sz="3000" b="1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260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2000" y="1485900"/>
            <a:ext cx="8077200" cy="4708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3000" b="1" dirty="0"/>
              <a:t>Sequence comparison leads naturally to topics on:</a:t>
            </a:r>
          </a:p>
          <a:p>
            <a:endParaRPr lang="en-US" sz="3000" dirty="0"/>
          </a:p>
          <a:p>
            <a:r>
              <a:rPr lang="en-US" sz="3000" dirty="0" err="1"/>
              <a:t>Phylogenetics</a:t>
            </a:r>
            <a:endParaRPr lang="en-US" sz="3000" dirty="0"/>
          </a:p>
          <a:p>
            <a:endParaRPr lang="en-US" sz="3000" dirty="0"/>
          </a:p>
          <a:p>
            <a:r>
              <a:rPr lang="en-US" sz="3000" dirty="0"/>
              <a:t>Evolutionary analysis from high-throughput sequencing data</a:t>
            </a:r>
          </a:p>
          <a:p>
            <a:endParaRPr lang="en-US" sz="3000" i="1" dirty="0">
              <a:solidFill>
                <a:schemeClr val="tx2"/>
              </a:solidFill>
            </a:endParaRPr>
          </a:p>
          <a:p>
            <a:r>
              <a:rPr lang="en-US" sz="3000" dirty="0">
                <a:solidFill>
                  <a:schemeClr val="tx2"/>
                </a:solidFill>
              </a:rPr>
              <a:t>Computational methods</a:t>
            </a:r>
          </a:p>
          <a:p>
            <a:endParaRPr lang="en-US" sz="3000" b="1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0335067"/>
      </p:ext>
    </p:extLst>
  </p:cSld>
  <p:clrMapOvr>
    <a:masterClrMapping/>
  </p:clrMapOvr>
</p:sld>
</file>

<file path=ppt/theme/theme1.xml><?xml version="1.0" encoding="utf-8"?>
<a:theme xmlns:a="http://schemas.openxmlformats.org/drawingml/2006/main" name="Dark Blue Master">
  <a:themeElements>
    <a:clrScheme name="Custom 4">
      <a:dk1>
        <a:srgbClr val="2C2A29"/>
      </a:dk1>
      <a:lt1>
        <a:sysClr val="window" lastClr="FFFFFF"/>
      </a:lt1>
      <a:dk2>
        <a:srgbClr val="333F48"/>
      </a:dk2>
      <a:lt2>
        <a:srgbClr val="A2AAAD"/>
      </a:lt2>
      <a:accent1>
        <a:srgbClr val="0085CA"/>
      </a:accent1>
      <a:accent2>
        <a:srgbClr val="002D72"/>
      </a:accent2>
      <a:accent3>
        <a:srgbClr val="F1C400"/>
      </a:accent3>
      <a:accent4>
        <a:srgbClr val="DC582A"/>
      </a:accent4>
      <a:accent5>
        <a:srgbClr val="8A1B61"/>
      </a:accent5>
      <a:accent6>
        <a:srgbClr val="005151"/>
      </a:accent6>
      <a:hlink>
        <a:srgbClr val="0085CA"/>
      </a:hlink>
      <a:folHlink>
        <a:srgbClr val="D0D3D4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huang Retreat">
  <a:themeElements>
    <a:clrScheme name="Custom 4">
      <a:dk1>
        <a:srgbClr val="2C2A29"/>
      </a:dk1>
      <a:lt1>
        <a:sysClr val="window" lastClr="FFFFFF"/>
      </a:lt1>
      <a:dk2>
        <a:srgbClr val="333F48"/>
      </a:dk2>
      <a:lt2>
        <a:srgbClr val="A2AAAD"/>
      </a:lt2>
      <a:accent1>
        <a:srgbClr val="0085CA"/>
      </a:accent1>
      <a:accent2>
        <a:srgbClr val="002D72"/>
      </a:accent2>
      <a:accent3>
        <a:srgbClr val="F1C400"/>
      </a:accent3>
      <a:accent4>
        <a:srgbClr val="DC582A"/>
      </a:accent4>
      <a:accent5>
        <a:srgbClr val="8A1B61"/>
      </a:accent5>
      <a:accent6>
        <a:srgbClr val="005151"/>
      </a:accent6>
      <a:hlink>
        <a:srgbClr val="0085CA"/>
      </a:hlink>
      <a:folHlink>
        <a:srgbClr val="D0D3D4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Dark Blue Master">
  <a:themeElements>
    <a:clrScheme name="Custom 4">
      <a:dk1>
        <a:srgbClr val="2C2A29"/>
      </a:dk1>
      <a:lt1>
        <a:sysClr val="window" lastClr="FFFFFF"/>
      </a:lt1>
      <a:dk2>
        <a:srgbClr val="333F48"/>
      </a:dk2>
      <a:lt2>
        <a:srgbClr val="A2AAAD"/>
      </a:lt2>
      <a:accent1>
        <a:srgbClr val="0085CA"/>
      </a:accent1>
      <a:accent2>
        <a:srgbClr val="002D72"/>
      </a:accent2>
      <a:accent3>
        <a:srgbClr val="F1C400"/>
      </a:accent3>
      <a:accent4>
        <a:srgbClr val="DC582A"/>
      </a:accent4>
      <a:accent5>
        <a:srgbClr val="8A1B61"/>
      </a:accent5>
      <a:accent6>
        <a:srgbClr val="005151"/>
      </a:accent6>
      <a:hlink>
        <a:srgbClr val="0085CA"/>
      </a:hlink>
      <a:folHlink>
        <a:srgbClr val="D0D3D4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Chuang AACR NCI Cloud Pilot">
  <a:themeElements>
    <a:clrScheme name="Custom 4">
      <a:dk1>
        <a:srgbClr val="2C2A29"/>
      </a:dk1>
      <a:lt1>
        <a:sysClr val="window" lastClr="FFFFFF"/>
      </a:lt1>
      <a:dk2>
        <a:srgbClr val="333F48"/>
      </a:dk2>
      <a:lt2>
        <a:srgbClr val="A2AAAD"/>
      </a:lt2>
      <a:accent1>
        <a:srgbClr val="0085CA"/>
      </a:accent1>
      <a:accent2>
        <a:srgbClr val="002D72"/>
      </a:accent2>
      <a:accent3>
        <a:srgbClr val="F1C400"/>
      </a:accent3>
      <a:accent4>
        <a:srgbClr val="DC582A"/>
      </a:accent4>
      <a:accent5>
        <a:srgbClr val="8A1B61"/>
      </a:accent5>
      <a:accent6>
        <a:srgbClr val="005151"/>
      </a:accent6>
      <a:hlink>
        <a:srgbClr val="0085CA"/>
      </a:hlink>
      <a:folHlink>
        <a:srgbClr val="D0D3D4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15821</TotalTime>
  <Words>906</Words>
  <Application>Microsoft Macintosh PowerPoint</Application>
  <PresentationFormat>On-screen Show (4:3)</PresentationFormat>
  <Paragraphs>135</Paragraphs>
  <Slides>26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26</vt:i4>
      </vt:variant>
    </vt:vector>
  </HeadingPairs>
  <TitlesOfParts>
    <vt:vector size="38" baseType="lpstr">
      <vt:lpstr>ＭＳ Ｐゴシック</vt:lpstr>
      <vt:lpstr>StarSymbol</vt:lpstr>
      <vt:lpstr>Arial</vt:lpstr>
      <vt:lpstr>Calibri</vt:lpstr>
      <vt:lpstr>Comic Sans MS</vt:lpstr>
      <vt:lpstr>Courier New</vt:lpstr>
      <vt:lpstr>Lucida Sans Unicode</vt:lpstr>
      <vt:lpstr>Times New Roman</vt:lpstr>
      <vt:lpstr>Dark Blue Master</vt:lpstr>
      <vt:lpstr>Chuang Retreat</vt:lpstr>
      <vt:lpstr>1_Dark Blue Master</vt:lpstr>
      <vt:lpstr>Chuang AACR NCI Cloud Pilot</vt:lpstr>
      <vt:lpstr>Mutation and sequence analysis</vt:lpstr>
      <vt:lpstr>Mutations and Evolution</vt:lpstr>
      <vt:lpstr>PowerPoint Presentation</vt:lpstr>
      <vt:lpstr>Pre-genomic classification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Phylogenetics</vt:lpstr>
      <vt:lpstr>Evolutionary sequence analysis</vt:lpstr>
      <vt:lpstr>The 1000 Genomes Project</vt:lpstr>
      <vt:lpstr>Human population evolution</vt:lpstr>
      <vt:lpstr>The Cancer Genome Atlas</vt:lpstr>
      <vt:lpstr>Mutations in cancer</vt:lpstr>
      <vt:lpstr>Example: high-depth sequencing of multiple regions of eyelid skin </vt:lpstr>
      <vt:lpstr>Mutations are similar across normal skin and skin cancers</vt:lpstr>
      <vt:lpstr>Computational Methods</vt:lpstr>
      <vt:lpstr>Examples of Mutation Callers</vt:lpstr>
      <vt:lpstr>Variant Call Format files</vt:lpstr>
      <vt:lpstr>Example mutation calling pipeline in graphical workflow</vt:lpstr>
      <vt:lpstr>Exercises</vt:lpstr>
      <vt:lpstr>Driver mutation exercise</vt:lpstr>
      <vt:lpstr>Driver mutation exercise solution</vt:lpstr>
      <vt:lpstr>TCGA cancer exercises</vt:lpstr>
      <vt:lpstr>Example pipeline exercise</vt:lpstr>
    </vt:vector>
  </TitlesOfParts>
  <Company> </Company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Drug Selection</dc:title>
  <dc:creator>tiger</dc:creator>
  <cp:lastModifiedBy>Ada Zhan</cp:lastModifiedBy>
  <cp:revision>929</cp:revision>
  <dcterms:created xsi:type="dcterms:W3CDTF">2013-01-21T16:38:19Z</dcterms:created>
  <dcterms:modified xsi:type="dcterms:W3CDTF">2019-01-18T21:30:34Z</dcterms:modified>
</cp:coreProperties>
</file>

<file path=docProps/thumbnail.jpeg>
</file>